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2"/>
  </p:notesMasterIdLst>
  <p:sldIdLst>
    <p:sldId id="256" r:id="rId2"/>
    <p:sldId id="257" r:id="rId3"/>
    <p:sldId id="258" r:id="rId4"/>
    <p:sldId id="317" r:id="rId5"/>
    <p:sldId id="318" r:id="rId6"/>
    <p:sldId id="319" r:id="rId7"/>
    <p:sldId id="320" r:id="rId8"/>
    <p:sldId id="263" r:id="rId9"/>
    <p:sldId id="321" r:id="rId10"/>
    <p:sldId id="259" r:id="rId11"/>
    <p:sldId id="289" r:id="rId12"/>
    <p:sldId id="290" r:id="rId13"/>
    <p:sldId id="292" r:id="rId14"/>
    <p:sldId id="293" r:id="rId15"/>
    <p:sldId id="294" r:id="rId16"/>
    <p:sldId id="295" r:id="rId17"/>
    <p:sldId id="296" r:id="rId18"/>
    <p:sldId id="297" r:id="rId19"/>
    <p:sldId id="291" r:id="rId20"/>
    <p:sldId id="260" r:id="rId21"/>
    <p:sldId id="298" r:id="rId22"/>
    <p:sldId id="322" r:id="rId23"/>
    <p:sldId id="323" r:id="rId24"/>
    <p:sldId id="324" r:id="rId25"/>
    <p:sldId id="325" r:id="rId26"/>
    <p:sldId id="326" r:id="rId27"/>
    <p:sldId id="261" r:id="rId28"/>
    <p:sldId id="262" r:id="rId29"/>
    <p:sldId id="311" r:id="rId30"/>
    <p:sldId id="264" r:id="rId31"/>
    <p:sldId id="265" r:id="rId32"/>
    <p:sldId id="315" r:id="rId33"/>
    <p:sldId id="299" r:id="rId34"/>
    <p:sldId id="312" r:id="rId35"/>
    <p:sldId id="314" r:id="rId36"/>
    <p:sldId id="316" r:id="rId37"/>
    <p:sldId id="313" r:id="rId38"/>
    <p:sldId id="266" r:id="rId39"/>
    <p:sldId id="327" r:id="rId40"/>
    <p:sldId id="328" r:id="rId41"/>
    <p:sldId id="301" r:id="rId42"/>
    <p:sldId id="305" r:id="rId43"/>
    <p:sldId id="302" r:id="rId44"/>
    <p:sldId id="303" r:id="rId45"/>
    <p:sldId id="304" r:id="rId46"/>
    <p:sldId id="307" r:id="rId47"/>
    <p:sldId id="329" r:id="rId48"/>
    <p:sldId id="310" r:id="rId49"/>
    <p:sldId id="309" r:id="rId50"/>
    <p:sldId id="308" r:id="rId51"/>
    <p:sldId id="306" r:id="rId52"/>
    <p:sldId id="267" r:id="rId53"/>
    <p:sldId id="268" r:id="rId54"/>
    <p:sldId id="269" r:id="rId55"/>
    <p:sldId id="270" r:id="rId56"/>
    <p:sldId id="271" r:id="rId57"/>
    <p:sldId id="272" r:id="rId58"/>
    <p:sldId id="273" r:id="rId59"/>
    <p:sldId id="274" r:id="rId60"/>
    <p:sldId id="275" r:id="rId61"/>
    <p:sldId id="276" r:id="rId62"/>
    <p:sldId id="277" r:id="rId63"/>
    <p:sldId id="278" r:id="rId64"/>
    <p:sldId id="279" r:id="rId65"/>
    <p:sldId id="280" r:id="rId66"/>
    <p:sldId id="281" r:id="rId67"/>
    <p:sldId id="282" r:id="rId68"/>
    <p:sldId id="283" r:id="rId69"/>
    <p:sldId id="284" r:id="rId70"/>
    <p:sldId id="285" r:id="rId71"/>
  </p:sldIdLst>
  <p:sldSz cx="12192000" cy="6858000"/>
  <p:notesSz cx="6858000" cy="9144000"/>
  <p:embeddedFontLst>
    <p:embeddedFont>
      <p:font typeface="Calibri" panose="020F0502020204030204" pitchFamily="34" charset="0"/>
      <p:regular r:id="rId73"/>
      <p:bold r:id="rId74"/>
      <p:italic r:id="rId75"/>
      <p:boldItalic r:id="rId76"/>
    </p:embeddedFont>
    <p:embeddedFont>
      <p:font typeface="Montserrat Black" panose="020F0502020204030204" pitchFamily="34" charset="0"/>
      <p:bold r:id="rId77"/>
      <p:italic r:id="rId78"/>
      <p:boldItalic r:id="rId79"/>
    </p:embeddedFont>
    <p:embeddedFont>
      <p:font typeface="Montserrat Light" panose="020F0302020204030204" pitchFamily="3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4" roundtripDataSignature="AMtx7mhIjVMWmblPbyeSUCmTklDM68xl0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67A7C6-F98C-7143-813E-38866CD57D8E}" v="68" dt="2022-07-19T15:34:53.3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76"/>
    <p:restoredTop sz="94680"/>
  </p:normalViewPr>
  <p:slideViewPr>
    <p:cSldViewPr snapToGrid="0" snapToObjects="1">
      <p:cViewPr varScale="1">
        <p:scale>
          <a:sx n="139" d="100"/>
          <a:sy n="139" d="100"/>
        </p:scale>
        <p:origin x="192" y="1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customschemas.google.com/relationships/presentationmetadata" Target="metadata"/><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éo Henry" userId="ce089828e7ed4268" providerId="LiveId" clId="{8B67A7C6-F98C-7143-813E-38866CD57D8E}"/>
    <pc:docChg chg="custSel addSld delSld modSld">
      <pc:chgData name="Léo Henry" userId="ce089828e7ed4268" providerId="LiveId" clId="{8B67A7C6-F98C-7143-813E-38866CD57D8E}" dt="2022-07-19T18:10:38.040" v="22" actId="1076"/>
      <pc:docMkLst>
        <pc:docMk/>
      </pc:docMkLst>
      <pc:sldChg chg="add del">
        <pc:chgData name="Léo Henry" userId="ce089828e7ed4268" providerId="LiveId" clId="{8B67A7C6-F98C-7143-813E-38866CD57D8E}" dt="2022-06-15T17:55:01.332" v="1"/>
        <pc:sldMkLst>
          <pc:docMk/>
          <pc:sldMk cId="0" sldId="256"/>
        </pc:sldMkLst>
      </pc:sldChg>
      <pc:sldChg chg="add del setBg">
        <pc:chgData name="Léo Henry" userId="ce089828e7ed4268" providerId="LiveId" clId="{8B67A7C6-F98C-7143-813E-38866CD57D8E}" dt="2022-06-15T17:55:01.332" v="1"/>
        <pc:sldMkLst>
          <pc:docMk/>
          <pc:sldMk cId="0" sldId="257"/>
        </pc:sldMkLst>
      </pc:sldChg>
      <pc:sldChg chg="add del setBg">
        <pc:chgData name="Léo Henry" userId="ce089828e7ed4268" providerId="LiveId" clId="{8B67A7C6-F98C-7143-813E-38866CD57D8E}" dt="2022-06-15T17:55:01.332" v="1"/>
        <pc:sldMkLst>
          <pc:docMk/>
          <pc:sldMk cId="0" sldId="258"/>
        </pc:sldMkLst>
      </pc:sldChg>
      <pc:sldChg chg="add setBg">
        <pc:chgData name="Léo Henry" userId="ce089828e7ed4268" providerId="LiveId" clId="{8B67A7C6-F98C-7143-813E-38866CD57D8E}" dt="2022-06-15T17:55:01.332" v="1"/>
        <pc:sldMkLst>
          <pc:docMk/>
          <pc:sldMk cId="0" sldId="263"/>
        </pc:sldMkLst>
      </pc:sldChg>
      <pc:sldChg chg="modSp mod">
        <pc:chgData name="Léo Henry" userId="ce089828e7ed4268" providerId="LiveId" clId="{8B67A7C6-F98C-7143-813E-38866CD57D8E}" dt="2022-07-19T18:10:38.040" v="22" actId="1076"/>
        <pc:sldMkLst>
          <pc:docMk/>
          <pc:sldMk cId="1687445946" sldId="301"/>
        </pc:sldMkLst>
        <pc:picChg chg="mod">
          <ac:chgData name="Léo Henry" userId="ce089828e7ed4268" providerId="LiveId" clId="{8B67A7C6-F98C-7143-813E-38866CD57D8E}" dt="2022-07-19T18:10:38.040" v="22" actId="1076"/>
          <ac:picMkLst>
            <pc:docMk/>
            <pc:sldMk cId="1687445946" sldId="301"/>
            <ac:picMk id="8" creationId="{EE37429A-84EE-5FB6-85E3-3329886286DB}"/>
          </ac:picMkLst>
        </pc:picChg>
      </pc:sldChg>
      <pc:sldChg chg="add setBg">
        <pc:chgData name="Léo Henry" userId="ce089828e7ed4268" providerId="LiveId" clId="{8B67A7C6-F98C-7143-813E-38866CD57D8E}" dt="2022-06-15T17:55:01.332" v="1"/>
        <pc:sldMkLst>
          <pc:docMk/>
          <pc:sldMk cId="0" sldId="317"/>
        </pc:sldMkLst>
      </pc:sldChg>
      <pc:sldChg chg="add setBg">
        <pc:chgData name="Léo Henry" userId="ce089828e7ed4268" providerId="LiveId" clId="{8B67A7C6-F98C-7143-813E-38866CD57D8E}" dt="2022-06-15T17:55:01.332" v="1"/>
        <pc:sldMkLst>
          <pc:docMk/>
          <pc:sldMk cId="0" sldId="318"/>
        </pc:sldMkLst>
      </pc:sldChg>
      <pc:sldChg chg="add setBg">
        <pc:chgData name="Léo Henry" userId="ce089828e7ed4268" providerId="LiveId" clId="{8B67A7C6-F98C-7143-813E-38866CD57D8E}" dt="2022-06-15T17:55:01.332" v="1"/>
        <pc:sldMkLst>
          <pc:docMk/>
          <pc:sldMk cId="0" sldId="319"/>
        </pc:sldMkLst>
      </pc:sldChg>
      <pc:sldChg chg="add">
        <pc:chgData name="Léo Henry" userId="ce089828e7ed4268" providerId="LiveId" clId="{8B67A7C6-F98C-7143-813E-38866CD57D8E}" dt="2022-06-15T17:55:01.332" v="1"/>
        <pc:sldMkLst>
          <pc:docMk/>
          <pc:sldMk cId="0" sldId="320"/>
        </pc:sldMkLst>
      </pc:sldChg>
      <pc:sldChg chg="add">
        <pc:chgData name="Léo Henry" userId="ce089828e7ed4268" providerId="LiveId" clId="{8B67A7C6-F98C-7143-813E-38866CD57D8E}" dt="2022-06-15T17:55:01.332" v="1"/>
        <pc:sldMkLst>
          <pc:docMk/>
          <pc:sldMk cId="0" sldId="321"/>
        </pc:sldMkLst>
      </pc:sldChg>
      <pc:sldChg chg="addSp modSp add mod setBg">
        <pc:chgData name="Léo Henry" userId="ce089828e7ed4268" providerId="LiveId" clId="{8B67A7C6-F98C-7143-813E-38866CD57D8E}" dt="2022-06-15T17:56:31.110" v="5" actId="26606"/>
        <pc:sldMkLst>
          <pc:docMk/>
          <pc:sldMk cId="0" sldId="322"/>
        </pc:sldMkLst>
        <pc:spChg chg="mod ord">
          <ac:chgData name="Léo Henry" userId="ce089828e7ed4268" providerId="LiveId" clId="{8B67A7C6-F98C-7143-813E-38866CD57D8E}" dt="2022-06-15T17:56:31.110" v="5" actId="26606"/>
          <ac:spMkLst>
            <pc:docMk/>
            <pc:sldMk cId="0" sldId="322"/>
            <ac:spMk id="685" creationId="{00000000-0000-0000-0000-000000000000}"/>
          </ac:spMkLst>
        </pc:spChg>
        <pc:spChg chg="mod ord">
          <ac:chgData name="Léo Henry" userId="ce089828e7ed4268" providerId="LiveId" clId="{8B67A7C6-F98C-7143-813E-38866CD57D8E}" dt="2022-06-15T17:56:31.110" v="5" actId="26606"/>
          <ac:spMkLst>
            <pc:docMk/>
            <pc:sldMk cId="0" sldId="322"/>
            <ac:spMk id="686" creationId="{00000000-0000-0000-0000-000000000000}"/>
          </ac:spMkLst>
        </pc:spChg>
        <pc:spChg chg="add">
          <ac:chgData name="Léo Henry" userId="ce089828e7ed4268" providerId="LiveId" clId="{8B67A7C6-F98C-7143-813E-38866CD57D8E}" dt="2022-06-15T17:56:31.110" v="5" actId="26606"/>
          <ac:spMkLst>
            <pc:docMk/>
            <pc:sldMk cId="0" sldId="322"/>
            <ac:spMk id="692" creationId="{D55CD764-972B-4CA5-A885-53E55C63E174}"/>
          </ac:spMkLst>
        </pc:spChg>
        <pc:spChg chg="add">
          <ac:chgData name="Léo Henry" userId="ce089828e7ed4268" providerId="LiveId" clId="{8B67A7C6-F98C-7143-813E-38866CD57D8E}" dt="2022-06-15T17:56:31.110" v="5" actId="26606"/>
          <ac:spMkLst>
            <pc:docMk/>
            <pc:sldMk cId="0" sldId="322"/>
            <ac:spMk id="694" creationId="{34165AB3-7006-4430-BCE3-25476BE13322}"/>
          </ac:spMkLst>
        </pc:spChg>
        <pc:spChg chg="add">
          <ac:chgData name="Léo Henry" userId="ce089828e7ed4268" providerId="LiveId" clId="{8B67A7C6-F98C-7143-813E-38866CD57D8E}" dt="2022-06-15T17:56:31.110" v="5" actId="26606"/>
          <ac:spMkLst>
            <pc:docMk/>
            <pc:sldMk cId="0" sldId="322"/>
            <ac:spMk id="718" creationId="{E3E51905-F374-4E1A-97CF-B741584B74D5}"/>
          </ac:spMkLst>
        </pc:spChg>
        <pc:grpChg chg="add">
          <ac:chgData name="Léo Henry" userId="ce089828e7ed4268" providerId="LiveId" clId="{8B67A7C6-F98C-7143-813E-38866CD57D8E}" dt="2022-06-15T17:56:31.110" v="5" actId="26606"/>
          <ac:grpSpMkLst>
            <pc:docMk/>
            <pc:sldMk cId="0" sldId="322"/>
            <ac:grpSpMk id="696" creationId="{38B7DEA7-7376-4BA5-B4BE-016E3CA19AAF}"/>
          </ac:grpSpMkLst>
        </pc:grpChg>
        <pc:picChg chg="mod">
          <ac:chgData name="Léo Henry" userId="ce089828e7ed4268" providerId="LiveId" clId="{8B67A7C6-F98C-7143-813E-38866CD57D8E}" dt="2022-06-15T17:56:31.110" v="5" actId="26606"/>
          <ac:picMkLst>
            <pc:docMk/>
            <pc:sldMk cId="0" sldId="322"/>
            <ac:picMk id="687" creationId="{00000000-0000-0000-0000-000000000000}"/>
          </ac:picMkLst>
        </pc:picChg>
      </pc:sldChg>
      <pc:sldChg chg="addSp modSp add mod setBg">
        <pc:chgData name="Léo Henry" userId="ce089828e7ed4268" providerId="LiveId" clId="{8B67A7C6-F98C-7143-813E-38866CD57D8E}" dt="2022-06-15T17:56:36.640" v="6" actId="26606"/>
        <pc:sldMkLst>
          <pc:docMk/>
          <pc:sldMk cId="0" sldId="323"/>
        </pc:sldMkLst>
        <pc:spChg chg="mod">
          <ac:chgData name="Léo Henry" userId="ce089828e7ed4268" providerId="LiveId" clId="{8B67A7C6-F98C-7143-813E-38866CD57D8E}" dt="2022-06-15T17:56:36.640" v="6" actId="26606"/>
          <ac:spMkLst>
            <pc:docMk/>
            <pc:sldMk cId="0" sldId="323"/>
            <ac:spMk id="693" creationId="{00000000-0000-0000-0000-000000000000}"/>
          </ac:spMkLst>
        </pc:spChg>
        <pc:spChg chg="mod">
          <ac:chgData name="Léo Henry" userId="ce089828e7ed4268" providerId="LiveId" clId="{8B67A7C6-F98C-7143-813E-38866CD57D8E}" dt="2022-06-15T17:56:36.640" v="6" actId="26606"/>
          <ac:spMkLst>
            <pc:docMk/>
            <pc:sldMk cId="0" sldId="323"/>
            <ac:spMk id="694" creationId="{00000000-0000-0000-0000-000000000000}"/>
          </ac:spMkLst>
        </pc:spChg>
        <pc:spChg chg="add">
          <ac:chgData name="Léo Henry" userId="ce089828e7ed4268" providerId="LiveId" clId="{8B67A7C6-F98C-7143-813E-38866CD57D8E}" dt="2022-06-15T17:56:36.640" v="6" actId="26606"/>
          <ac:spMkLst>
            <pc:docMk/>
            <pc:sldMk cId="0" sldId="323"/>
            <ac:spMk id="700" creationId="{826B4A43-2A34-4B22-882C-D7552FA9C7DB}"/>
          </ac:spMkLst>
        </pc:spChg>
        <pc:spChg chg="add">
          <ac:chgData name="Léo Henry" userId="ce089828e7ed4268" providerId="LiveId" clId="{8B67A7C6-F98C-7143-813E-38866CD57D8E}" dt="2022-06-15T17:56:36.640" v="6" actId="26606"/>
          <ac:spMkLst>
            <pc:docMk/>
            <pc:sldMk cId="0" sldId="323"/>
            <ac:spMk id="702" creationId="{A5271697-90F1-4A23-8EF2-0179F2EAFACB}"/>
          </ac:spMkLst>
        </pc:spChg>
        <pc:spChg chg="add">
          <ac:chgData name="Léo Henry" userId="ce089828e7ed4268" providerId="LiveId" clId="{8B67A7C6-F98C-7143-813E-38866CD57D8E}" dt="2022-06-15T17:56:36.640" v="6" actId="26606"/>
          <ac:spMkLst>
            <pc:docMk/>
            <pc:sldMk cId="0" sldId="323"/>
            <ac:spMk id="704" creationId="{D9F5512A-48E1-4C07-B75E-3CCC517B6804}"/>
          </ac:spMkLst>
        </pc:spChg>
        <pc:spChg chg="add">
          <ac:chgData name="Léo Henry" userId="ce089828e7ed4268" providerId="LiveId" clId="{8B67A7C6-F98C-7143-813E-38866CD57D8E}" dt="2022-06-15T17:56:36.640" v="6" actId="26606"/>
          <ac:spMkLst>
            <pc:docMk/>
            <pc:sldMk cId="0" sldId="323"/>
            <ac:spMk id="706" creationId="{B429BAE5-B200-4FC0-BBC1-8D7C57D1D9F4}"/>
          </ac:spMkLst>
        </pc:spChg>
        <pc:grpChg chg="add">
          <ac:chgData name="Léo Henry" userId="ce089828e7ed4268" providerId="LiveId" clId="{8B67A7C6-F98C-7143-813E-38866CD57D8E}" dt="2022-06-15T17:56:36.640" v="6" actId="26606"/>
          <ac:grpSpMkLst>
            <pc:docMk/>
            <pc:sldMk cId="0" sldId="323"/>
            <ac:grpSpMk id="708" creationId="{A9644633-5AE1-44D6-8F5F-6376DDA130CD}"/>
          </ac:grpSpMkLst>
        </pc:grpChg>
        <pc:picChg chg="mod">
          <ac:chgData name="Léo Henry" userId="ce089828e7ed4268" providerId="LiveId" clId="{8B67A7C6-F98C-7143-813E-38866CD57D8E}" dt="2022-06-15T17:56:36.640" v="6" actId="26606"/>
          <ac:picMkLst>
            <pc:docMk/>
            <pc:sldMk cId="0" sldId="323"/>
            <ac:picMk id="695" creationId="{00000000-0000-0000-0000-000000000000}"/>
          </ac:picMkLst>
        </pc:picChg>
      </pc:sldChg>
      <pc:sldChg chg="addSp modSp add mod setBg">
        <pc:chgData name="Léo Henry" userId="ce089828e7ed4268" providerId="LiveId" clId="{8B67A7C6-F98C-7143-813E-38866CD57D8E}" dt="2022-06-15T17:56:42.558" v="7" actId="26606"/>
        <pc:sldMkLst>
          <pc:docMk/>
          <pc:sldMk cId="0" sldId="324"/>
        </pc:sldMkLst>
        <pc:spChg chg="mod">
          <ac:chgData name="Léo Henry" userId="ce089828e7ed4268" providerId="LiveId" clId="{8B67A7C6-F98C-7143-813E-38866CD57D8E}" dt="2022-06-15T17:56:42.558" v="7" actId="26606"/>
          <ac:spMkLst>
            <pc:docMk/>
            <pc:sldMk cId="0" sldId="324"/>
            <ac:spMk id="701" creationId="{00000000-0000-0000-0000-000000000000}"/>
          </ac:spMkLst>
        </pc:spChg>
        <pc:spChg chg="mod ord">
          <ac:chgData name="Léo Henry" userId="ce089828e7ed4268" providerId="LiveId" clId="{8B67A7C6-F98C-7143-813E-38866CD57D8E}" dt="2022-06-15T17:56:42.558" v="7" actId="26606"/>
          <ac:spMkLst>
            <pc:docMk/>
            <pc:sldMk cId="0" sldId="324"/>
            <ac:spMk id="703" creationId="{00000000-0000-0000-0000-000000000000}"/>
          </ac:spMkLst>
        </pc:spChg>
        <pc:spChg chg="add">
          <ac:chgData name="Léo Henry" userId="ce089828e7ed4268" providerId="LiveId" clId="{8B67A7C6-F98C-7143-813E-38866CD57D8E}" dt="2022-06-15T17:56:42.558" v="7" actId="26606"/>
          <ac:spMkLst>
            <pc:docMk/>
            <pc:sldMk cId="0" sldId="324"/>
            <ac:spMk id="708" creationId="{826B4A43-2A34-4B22-882C-D7552FA9C7DB}"/>
          </ac:spMkLst>
        </pc:spChg>
        <pc:spChg chg="add">
          <ac:chgData name="Léo Henry" userId="ce089828e7ed4268" providerId="LiveId" clId="{8B67A7C6-F98C-7143-813E-38866CD57D8E}" dt="2022-06-15T17:56:42.558" v="7" actId="26606"/>
          <ac:spMkLst>
            <pc:docMk/>
            <pc:sldMk cId="0" sldId="324"/>
            <ac:spMk id="710" creationId="{A5271697-90F1-4A23-8EF2-0179F2EAFACB}"/>
          </ac:spMkLst>
        </pc:spChg>
        <pc:spChg chg="add">
          <ac:chgData name="Léo Henry" userId="ce089828e7ed4268" providerId="LiveId" clId="{8B67A7C6-F98C-7143-813E-38866CD57D8E}" dt="2022-06-15T17:56:42.558" v="7" actId="26606"/>
          <ac:spMkLst>
            <pc:docMk/>
            <pc:sldMk cId="0" sldId="324"/>
            <ac:spMk id="712" creationId="{D9F5512A-48E1-4C07-B75E-3CCC517B6804}"/>
          </ac:spMkLst>
        </pc:spChg>
        <pc:spChg chg="add">
          <ac:chgData name="Léo Henry" userId="ce089828e7ed4268" providerId="LiveId" clId="{8B67A7C6-F98C-7143-813E-38866CD57D8E}" dt="2022-06-15T17:56:42.558" v="7" actId="26606"/>
          <ac:spMkLst>
            <pc:docMk/>
            <pc:sldMk cId="0" sldId="324"/>
            <ac:spMk id="714" creationId="{B429BAE5-B200-4FC0-BBC1-8D7C57D1D9F4}"/>
          </ac:spMkLst>
        </pc:spChg>
        <pc:grpChg chg="add">
          <ac:chgData name="Léo Henry" userId="ce089828e7ed4268" providerId="LiveId" clId="{8B67A7C6-F98C-7143-813E-38866CD57D8E}" dt="2022-06-15T17:56:42.558" v="7" actId="26606"/>
          <ac:grpSpMkLst>
            <pc:docMk/>
            <pc:sldMk cId="0" sldId="324"/>
            <ac:grpSpMk id="716" creationId="{A9644633-5AE1-44D6-8F5F-6376DDA130CD}"/>
          </ac:grpSpMkLst>
        </pc:grpChg>
        <pc:picChg chg="mod">
          <ac:chgData name="Léo Henry" userId="ce089828e7ed4268" providerId="LiveId" clId="{8B67A7C6-F98C-7143-813E-38866CD57D8E}" dt="2022-06-15T17:56:42.558" v="7" actId="26606"/>
          <ac:picMkLst>
            <pc:docMk/>
            <pc:sldMk cId="0" sldId="324"/>
            <ac:picMk id="702" creationId="{00000000-0000-0000-0000-000000000000}"/>
          </ac:picMkLst>
        </pc:picChg>
      </pc:sldChg>
      <pc:sldChg chg="addSp modSp add mod setBg">
        <pc:chgData name="Léo Henry" userId="ce089828e7ed4268" providerId="LiveId" clId="{8B67A7C6-F98C-7143-813E-38866CD57D8E}" dt="2022-06-15T17:56:47.379" v="8" actId="26606"/>
        <pc:sldMkLst>
          <pc:docMk/>
          <pc:sldMk cId="0" sldId="325"/>
        </pc:sldMkLst>
        <pc:spChg chg="mod ord">
          <ac:chgData name="Léo Henry" userId="ce089828e7ed4268" providerId="LiveId" clId="{8B67A7C6-F98C-7143-813E-38866CD57D8E}" dt="2022-06-15T17:56:47.379" v="8" actId="26606"/>
          <ac:spMkLst>
            <pc:docMk/>
            <pc:sldMk cId="0" sldId="325"/>
            <ac:spMk id="709" creationId="{00000000-0000-0000-0000-000000000000}"/>
          </ac:spMkLst>
        </pc:spChg>
        <pc:spChg chg="mod">
          <ac:chgData name="Léo Henry" userId="ce089828e7ed4268" providerId="LiveId" clId="{8B67A7C6-F98C-7143-813E-38866CD57D8E}" dt="2022-06-15T17:56:47.379" v="8" actId="26606"/>
          <ac:spMkLst>
            <pc:docMk/>
            <pc:sldMk cId="0" sldId="325"/>
            <ac:spMk id="710" creationId="{00000000-0000-0000-0000-000000000000}"/>
          </ac:spMkLst>
        </pc:spChg>
        <pc:spChg chg="add">
          <ac:chgData name="Léo Henry" userId="ce089828e7ed4268" providerId="LiveId" clId="{8B67A7C6-F98C-7143-813E-38866CD57D8E}" dt="2022-06-15T17:56:47.379" v="8" actId="26606"/>
          <ac:spMkLst>
            <pc:docMk/>
            <pc:sldMk cId="0" sldId="325"/>
            <ac:spMk id="716" creationId="{826B4A43-2A34-4B22-882C-D7552FA9C7DB}"/>
          </ac:spMkLst>
        </pc:spChg>
        <pc:spChg chg="add">
          <ac:chgData name="Léo Henry" userId="ce089828e7ed4268" providerId="LiveId" clId="{8B67A7C6-F98C-7143-813E-38866CD57D8E}" dt="2022-06-15T17:56:47.379" v="8" actId="26606"/>
          <ac:spMkLst>
            <pc:docMk/>
            <pc:sldMk cId="0" sldId="325"/>
            <ac:spMk id="718" creationId="{A5271697-90F1-4A23-8EF2-0179F2EAFACB}"/>
          </ac:spMkLst>
        </pc:spChg>
        <pc:spChg chg="add">
          <ac:chgData name="Léo Henry" userId="ce089828e7ed4268" providerId="LiveId" clId="{8B67A7C6-F98C-7143-813E-38866CD57D8E}" dt="2022-06-15T17:56:47.379" v="8" actId="26606"/>
          <ac:spMkLst>
            <pc:docMk/>
            <pc:sldMk cId="0" sldId="325"/>
            <ac:spMk id="720" creationId="{D9F5512A-48E1-4C07-B75E-3CCC517B6804}"/>
          </ac:spMkLst>
        </pc:spChg>
        <pc:spChg chg="add">
          <ac:chgData name="Léo Henry" userId="ce089828e7ed4268" providerId="LiveId" clId="{8B67A7C6-F98C-7143-813E-38866CD57D8E}" dt="2022-06-15T17:56:47.379" v="8" actId="26606"/>
          <ac:spMkLst>
            <pc:docMk/>
            <pc:sldMk cId="0" sldId="325"/>
            <ac:spMk id="722" creationId="{B429BAE5-B200-4FC0-BBC1-8D7C57D1D9F4}"/>
          </ac:spMkLst>
        </pc:spChg>
        <pc:grpChg chg="add">
          <ac:chgData name="Léo Henry" userId="ce089828e7ed4268" providerId="LiveId" clId="{8B67A7C6-F98C-7143-813E-38866CD57D8E}" dt="2022-06-15T17:56:47.379" v="8" actId="26606"/>
          <ac:grpSpMkLst>
            <pc:docMk/>
            <pc:sldMk cId="0" sldId="325"/>
            <ac:grpSpMk id="724" creationId="{A9644633-5AE1-44D6-8F5F-6376DDA130CD}"/>
          </ac:grpSpMkLst>
        </pc:grpChg>
        <pc:picChg chg="mod">
          <ac:chgData name="Léo Henry" userId="ce089828e7ed4268" providerId="LiveId" clId="{8B67A7C6-F98C-7143-813E-38866CD57D8E}" dt="2022-06-15T17:56:47.379" v="8" actId="26606"/>
          <ac:picMkLst>
            <pc:docMk/>
            <pc:sldMk cId="0" sldId="325"/>
            <ac:picMk id="711" creationId="{00000000-0000-0000-0000-000000000000}"/>
          </ac:picMkLst>
        </pc:picChg>
      </pc:sldChg>
      <pc:sldChg chg="addSp modSp add mod setBg">
        <pc:chgData name="Léo Henry" userId="ce089828e7ed4268" providerId="LiveId" clId="{8B67A7C6-F98C-7143-813E-38866CD57D8E}" dt="2022-06-15T17:56:54.881" v="9" actId="26606"/>
        <pc:sldMkLst>
          <pc:docMk/>
          <pc:sldMk cId="0" sldId="326"/>
        </pc:sldMkLst>
        <pc:spChg chg="mod ord">
          <ac:chgData name="Léo Henry" userId="ce089828e7ed4268" providerId="LiveId" clId="{8B67A7C6-F98C-7143-813E-38866CD57D8E}" dt="2022-06-15T17:56:54.881" v="9" actId="26606"/>
          <ac:spMkLst>
            <pc:docMk/>
            <pc:sldMk cId="0" sldId="326"/>
            <ac:spMk id="717" creationId="{00000000-0000-0000-0000-000000000000}"/>
          </ac:spMkLst>
        </pc:spChg>
        <pc:spChg chg="mod">
          <ac:chgData name="Léo Henry" userId="ce089828e7ed4268" providerId="LiveId" clId="{8B67A7C6-F98C-7143-813E-38866CD57D8E}" dt="2022-06-15T17:56:54.881" v="9" actId="26606"/>
          <ac:spMkLst>
            <pc:docMk/>
            <pc:sldMk cId="0" sldId="326"/>
            <ac:spMk id="718" creationId="{00000000-0000-0000-0000-000000000000}"/>
          </ac:spMkLst>
        </pc:spChg>
        <pc:spChg chg="add">
          <ac:chgData name="Léo Henry" userId="ce089828e7ed4268" providerId="LiveId" clId="{8B67A7C6-F98C-7143-813E-38866CD57D8E}" dt="2022-06-15T17:56:54.881" v="9" actId="26606"/>
          <ac:spMkLst>
            <pc:docMk/>
            <pc:sldMk cId="0" sldId="326"/>
            <ac:spMk id="724" creationId="{9D3A9E89-033E-4C4A-8C41-416DABFFD307}"/>
          </ac:spMkLst>
        </pc:spChg>
        <pc:spChg chg="add">
          <ac:chgData name="Léo Henry" userId="ce089828e7ed4268" providerId="LiveId" clId="{8B67A7C6-F98C-7143-813E-38866CD57D8E}" dt="2022-06-15T17:56:54.881" v="9" actId="26606"/>
          <ac:spMkLst>
            <pc:docMk/>
            <pc:sldMk cId="0" sldId="326"/>
            <ac:spMk id="726" creationId="{C3FA3A01-98C5-487F-892D-265B5AF63DBD}"/>
          </ac:spMkLst>
        </pc:spChg>
        <pc:spChg chg="add">
          <ac:chgData name="Léo Henry" userId="ce089828e7ed4268" providerId="LiveId" clId="{8B67A7C6-F98C-7143-813E-38866CD57D8E}" dt="2022-06-15T17:56:54.881" v="9" actId="26606"/>
          <ac:spMkLst>
            <pc:docMk/>
            <pc:sldMk cId="0" sldId="326"/>
            <ac:spMk id="750" creationId="{78907291-9D6D-4740-81DB-441477BCA279}"/>
          </ac:spMkLst>
        </pc:spChg>
        <pc:grpChg chg="add">
          <ac:chgData name="Léo Henry" userId="ce089828e7ed4268" providerId="LiveId" clId="{8B67A7C6-F98C-7143-813E-38866CD57D8E}" dt="2022-06-15T17:56:54.881" v="9" actId="26606"/>
          <ac:grpSpMkLst>
            <pc:docMk/>
            <pc:sldMk cId="0" sldId="326"/>
            <ac:grpSpMk id="728" creationId="{8BE6DE9A-8306-4193-893B-AE9B5EBF2441}"/>
          </ac:grpSpMkLst>
        </pc:grpChg>
        <pc:picChg chg="mod">
          <ac:chgData name="Léo Henry" userId="ce089828e7ed4268" providerId="LiveId" clId="{8B67A7C6-F98C-7143-813E-38866CD57D8E}" dt="2022-06-15T17:56:54.881" v="9" actId="26606"/>
          <ac:picMkLst>
            <pc:docMk/>
            <pc:sldMk cId="0" sldId="326"/>
            <ac:picMk id="719" creationId="{00000000-0000-0000-0000-000000000000}"/>
          </ac:picMkLst>
        </pc:picChg>
      </pc:sldChg>
      <pc:sldChg chg="addSp modSp add mod setBg">
        <pc:chgData name="Léo Henry" userId="ce089828e7ed4268" providerId="LiveId" clId="{8B67A7C6-F98C-7143-813E-38866CD57D8E}" dt="2022-06-15T17:56:17.230" v="4" actId="26606"/>
        <pc:sldMkLst>
          <pc:docMk/>
          <pc:sldMk cId="0" sldId="327"/>
        </pc:sldMkLst>
        <pc:spChg chg="mod ord">
          <ac:chgData name="Léo Henry" userId="ce089828e7ed4268" providerId="LiveId" clId="{8B67A7C6-F98C-7143-813E-38866CD57D8E}" dt="2022-06-15T17:56:17.230" v="4" actId="26606"/>
          <ac:spMkLst>
            <pc:docMk/>
            <pc:sldMk cId="0" sldId="327"/>
            <ac:spMk id="725" creationId="{00000000-0000-0000-0000-000000000000}"/>
          </ac:spMkLst>
        </pc:spChg>
        <pc:spChg chg="mod">
          <ac:chgData name="Léo Henry" userId="ce089828e7ed4268" providerId="LiveId" clId="{8B67A7C6-F98C-7143-813E-38866CD57D8E}" dt="2022-06-15T17:56:17.230" v="4" actId="26606"/>
          <ac:spMkLst>
            <pc:docMk/>
            <pc:sldMk cId="0" sldId="327"/>
            <ac:spMk id="726" creationId="{00000000-0000-0000-0000-000000000000}"/>
          </ac:spMkLst>
        </pc:spChg>
        <pc:spChg chg="add">
          <ac:chgData name="Léo Henry" userId="ce089828e7ed4268" providerId="LiveId" clId="{8B67A7C6-F98C-7143-813E-38866CD57D8E}" dt="2022-06-15T17:56:17.230" v="4" actId="26606"/>
          <ac:spMkLst>
            <pc:docMk/>
            <pc:sldMk cId="0" sldId="327"/>
            <ac:spMk id="732" creationId="{F2AC420E-F79A-4FB7-8013-94B1E8B6320D}"/>
          </ac:spMkLst>
        </pc:spChg>
        <pc:spChg chg="add">
          <ac:chgData name="Léo Henry" userId="ce089828e7ed4268" providerId="LiveId" clId="{8B67A7C6-F98C-7143-813E-38866CD57D8E}" dt="2022-06-15T17:56:17.230" v="4" actId="26606"/>
          <ac:spMkLst>
            <pc:docMk/>
            <pc:sldMk cId="0" sldId="327"/>
            <ac:spMk id="734" creationId="{3CD1EA40-7116-4FCB-9369-70F29FAA91EC}"/>
          </ac:spMkLst>
        </pc:spChg>
        <pc:spChg chg="add">
          <ac:chgData name="Léo Henry" userId="ce089828e7ed4268" providerId="LiveId" clId="{8B67A7C6-F98C-7143-813E-38866CD57D8E}" dt="2022-06-15T17:56:17.230" v="4" actId="26606"/>
          <ac:spMkLst>
            <pc:docMk/>
            <pc:sldMk cId="0" sldId="327"/>
            <ac:spMk id="736" creationId="{BF647E38-F93D-4661-8D77-CE13EEB65B5A}"/>
          </ac:spMkLst>
        </pc:spChg>
        <pc:spChg chg="add">
          <ac:chgData name="Léo Henry" userId="ce089828e7ed4268" providerId="LiveId" clId="{8B67A7C6-F98C-7143-813E-38866CD57D8E}" dt="2022-06-15T17:56:17.230" v="4" actId="26606"/>
          <ac:spMkLst>
            <pc:docMk/>
            <pc:sldMk cId="0" sldId="327"/>
            <ac:spMk id="760" creationId="{D6C80E47-971C-437F-B030-191115B01D68}"/>
          </ac:spMkLst>
        </pc:spChg>
        <pc:grpChg chg="add">
          <ac:chgData name="Léo Henry" userId="ce089828e7ed4268" providerId="LiveId" clId="{8B67A7C6-F98C-7143-813E-38866CD57D8E}" dt="2022-06-15T17:56:17.230" v="4" actId="26606"/>
          <ac:grpSpMkLst>
            <pc:docMk/>
            <pc:sldMk cId="0" sldId="327"/>
            <ac:grpSpMk id="738" creationId="{8E8872B6-836E-4281-A971-D133C61875CB}"/>
          </ac:grpSpMkLst>
        </pc:grpChg>
        <pc:picChg chg="mod">
          <ac:chgData name="Léo Henry" userId="ce089828e7ed4268" providerId="LiveId" clId="{8B67A7C6-F98C-7143-813E-38866CD57D8E}" dt="2022-06-15T17:56:17.230" v="4" actId="26606"/>
          <ac:picMkLst>
            <pc:docMk/>
            <pc:sldMk cId="0" sldId="327"/>
            <ac:picMk id="727" creationId="{00000000-0000-0000-0000-000000000000}"/>
          </ac:picMkLst>
        </pc:picChg>
      </pc:sldChg>
      <pc:sldChg chg="modSp new mod">
        <pc:chgData name="Léo Henry" userId="ce089828e7ed4268" providerId="LiveId" clId="{8B67A7C6-F98C-7143-813E-38866CD57D8E}" dt="2022-07-05T16:48:19.734" v="11" actId="20577"/>
        <pc:sldMkLst>
          <pc:docMk/>
          <pc:sldMk cId="1333554983" sldId="328"/>
        </pc:sldMkLst>
        <pc:spChg chg="mod">
          <ac:chgData name="Léo Henry" userId="ce089828e7ed4268" providerId="LiveId" clId="{8B67A7C6-F98C-7143-813E-38866CD57D8E}" dt="2022-07-05T16:48:19.734" v="11" actId="20577"/>
          <ac:spMkLst>
            <pc:docMk/>
            <pc:sldMk cId="1333554983" sldId="328"/>
            <ac:spMk id="2" creationId="{A5B80BEA-2AF8-9E3B-E269-C50741BBDBAA}"/>
          </ac:spMkLst>
        </pc:spChg>
      </pc:sldChg>
      <pc:sldChg chg="addSp delSp modSp new mod">
        <pc:chgData name="Léo Henry" userId="ce089828e7ed4268" providerId="LiveId" clId="{8B67A7C6-F98C-7143-813E-38866CD57D8E}" dt="2022-07-19T15:35:50.024" v="21" actId="478"/>
        <pc:sldMkLst>
          <pc:docMk/>
          <pc:sldMk cId="2939828088" sldId="329"/>
        </pc:sldMkLst>
        <pc:spChg chg="del">
          <ac:chgData name="Léo Henry" userId="ce089828e7ed4268" providerId="LiveId" clId="{8B67A7C6-F98C-7143-813E-38866CD57D8E}" dt="2022-07-19T15:34:15.182" v="13" actId="478"/>
          <ac:spMkLst>
            <pc:docMk/>
            <pc:sldMk cId="2939828088" sldId="329"/>
            <ac:spMk id="2" creationId="{5D1818BF-7504-7655-BC43-73CEEE25D7D8}"/>
          </ac:spMkLst>
        </pc:spChg>
        <pc:spChg chg="del">
          <ac:chgData name="Léo Henry" userId="ce089828e7ed4268" providerId="LiveId" clId="{8B67A7C6-F98C-7143-813E-38866CD57D8E}" dt="2022-07-19T15:34:15.182" v="13" actId="478"/>
          <ac:spMkLst>
            <pc:docMk/>
            <pc:sldMk cId="2939828088" sldId="329"/>
            <ac:spMk id="3" creationId="{0856CB4D-1C5B-9167-D823-87DEEB2B8F03}"/>
          </ac:spMkLst>
        </pc:spChg>
        <pc:spChg chg="add del">
          <ac:chgData name="Léo Henry" userId="ce089828e7ed4268" providerId="LiveId" clId="{8B67A7C6-F98C-7143-813E-38866CD57D8E}" dt="2022-07-19T15:35:46.145" v="20" actId="478"/>
          <ac:spMkLst>
            <pc:docMk/>
            <pc:sldMk cId="2939828088" sldId="329"/>
            <ac:spMk id="5" creationId="{69BB2E2A-C699-E8D0-51FA-000E84242D14}"/>
          </ac:spMkLst>
        </pc:spChg>
        <pc:picChg chg="add del">
          <ac:chgData name="Léo Henry" userId="ce089828e7ed4268" providerId="LiveId" clId="{8B67A7C6-F98C-7143-813E-38866CD57D8E}" dt="2022-07-19T15:35:50.024" v="21" actId="478"/>
          <ac:picMkLst>
            <pc:docMk/>
            <pc:sldMk cId="2939828088" sldId="329"/>
            <ac:picMk id="4" creationId="{89154F69-7B2F-2D31-B686-85663EDCFE93}"/>
          </ac:picMkLst>
        </pc:picChg>
        <pc:picChg chg="add del mod">
          <ac:chgData name="Léo Henry" userId="ce089828e7ed4268" providerId="LiveId" clId="{8B67A7C6-F98C-7143-813E-38866CD57D8E}" dt="2022-07-19T15:34:24.412" v="17" actId="478"/>
          <ac:picMkLst>
            <pc:docMk/>
            <pc:sldMk cId="2939828088" sldId="329"/>
            <ac:picMk id="1025" creationId="{3AEAD68F-1379-77F8-0D8A-574171BB6A02}"/>
          </ac:picMkLst>
        </pc:picChg>
        <pc:picChg chg="add del mod">
          <ac:chgData name="Léo Henry" userId="ce089828e7ed4268" providerId="LiveId" clId="{8B67A7C6-F98C-7143-813E-38866CD57D8E}" dt="2022-07-19T15:34:24.412" v="17" actId="478"/>
          <ac:picMkLst>
            <pc:docMk/>
            <pc:sldMk cId="2939828088" sldId="329"/>
            <ac:picMk id="1026" creationId="{19235163-3419-AB79-568F-BEF75D7F7D98}"/>
          </ac:picMkLst>
        </pc:picChg>
        <pc:picChg chg="add del mod">
          <ac:chgData name="Léo Henry" userId="ce089828e7ed4268" providerId="LiveId" clId="{8B67A7C6-F98C-7143-813E-38866CD57D8E}" dt="2022-07-19T15:34:24.412" v="17" actId="478"/>
          <ac:picMkLst>
            <pc:docMk/>
            <pc:sldMk cId="2939828088" sldId="329"/>
            <ac:picMk id="1027" creationId="{FE20106C-3CEC-981B-CE9D-B397368913D5}"/>
          </ac:picMkLst>
        </pc:picChg>
      </pc:sldChg>
      <pc:sldMasterChg chg="delSldLayout">
        <pc:chgData name="Léo Henry" userId="ce089828e7ed4268" providerId="LiveId" clId="{8B67A7C6-F98C-7143-813E-38866CD57D8E}" dt="2022-06-15T17:54:54.099" v="0" actId="2696"/>
        <pc:sldMasterMkLst>
          <pc:docMk/>
          <pc:sldMasterMk cId="0" sldId="2147483648"/>
        </pc:sldMasterMkLst>
        <pc:sldLayoutChg chg="del">
          <pc:chgData name="Léo Henry" userId="ce089828e7ed4268" providerId="LiveId" clId="{8B67A7C6-F98C-7143-813E-38866CD57D8E}" dt="2022-06-15T17:54:54.099" v="0" actId="2696"/>
          <pc:sldLayoutMkLst>
            <pc:docMk/>
            <pc:sldMasterMk cId="0" sldId="2147483648"/>
            <pc:sldLayoutMk cId="0" sldId="214748364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Sheet1!$A$2</c:f>
              <c:strCache>
                <c:ptCount val="1"/>
                <c:pt idx="0">
                  <c:v>Neurotic</c:v>
                </c:pt>
              </c:strCache>
            </c:strRef>
          </c:tx>
          <c:spPr>
            <a:ln w="28575" cap="rnd">
              <a:solidFill>
                <a:schemeClr val="accent1"/>
              </a:solidFill>
              <a:round/>
            </a:ln>
            <a:effectLst/>
          </c:spPr>
          <c:marker>
            <c:symbol val="none"/>
          </c:marker>
          <c:dPt>
            <c:idx val="2"/>
            <c:marker>
              <c:symbol val="none"/>
            </c:marker>
            <c:bubble3D val="0"/>
            <c:spPr>
              <a:ln w="28575" cap="rnd">
                <a:noFill/>
                <a:round/>
              </a:ln>
              <a:effectLst/>
            </c:spPr>
            <c:extLst>
              <c:ext xmlns:c16="http://schemas.microsoft.com/office/drawing/2014/chart" uri="{C3380CC4-5D6E-409C-BE32-E72D297353CC}">
                <c16:uniqueId val="{00000001-848F-4FDA-B24C-0E7CE655FCCF}"/>
              </c:ext>
            </c:extLst>
          </c:dPt>
          <c:dPt>
            <c:idx val="4"/>
            <c:marker>
              <c:symbol val="none"/>
            </c:marker>
            <c:bubble3D val="0"/>
            <c:spPr>
              <a:ln w="28575" cap="rnd">
                <a:noFill/>
                <a:round/>
              </a:ln>
              <a:effectLst/>
            </c:spPr>
            <c:extLst>
              <c:ext xmlns:c16="http://schemas.microsoft.com/office/drawing/2014/chart" uri="{C3380CC4-5D6E-409C-BE32-E72D297353CC}">
                <c16:uniqueId val="{00000003-848F-4FDA-B24C-0E7CE655FCCF}"/>
              </c:ext>
            </c:extLst>
          </c:dPt>
          <c:dPt>
            <c:idx val="6"/>
            <c:marker>
              <c:symbol val="none"/>
            </c:marker>
            <c:bubble3D val="0"/>
            <c:spPr>
              <a:ln w="28575" cap="rnd">
                <a:noFill/>
                <a:round/>
              </a:ln>
              <a:effectLst/>
            </c:spPr>
            <c:extLst>
              <c:ext xmlns:c16="http://schemas.microsoft.com/office/drawing/2014/chart" uri="{C3380CC4-5D6E-409C-BE32-E72D297353CC}">
                <c16:uniqueId val="{00000005-848F-4FDA-B24C-0E7CE655FCCF}"/>
              </c:ext>
            </c:extLst>
          </c:dPt>
          <c:cat>
            <c:strRef>
              <c:f>Sheet1!$B$1:$I$1</c:f>
              <c:strCache>
                <c:ptCount val="8"/>
                <c:pt idx="0">
                  <c:v>V1</c:v>
                </c:pt>
                <c:pt idx="1">
                  <c:v>U1</c:v>
                </c:pt>
                <c:pt idx="2">
                  <c:v>V2</c:v>
                </c:pt>
                <c:pt idx="3">
                  <c:v>U2</c:v>
                </c:pt>
                <c:pt idx="4">
                  <c:v>V3</c:v>
                </c:pt>
                <c:pt idx="5">
                  <c:v>U3</c:v>
                </c:pt>
                <c:pt idx="6">
                  <c:v>V4</c:v>
                </c:pt>
                <c:pt idx="7">
                  <c:v>U4</c:v>
                </c:pt>
              </c:strCache>
            </c:strRef>
          </c:cat>
          <c:val>
            <c:numRef>
              <c:f>Sheet1!$B$2:$I$2</c:f>
              <c:numCache>
                <c:formatCode>General</c:formatCode>
                <c:ptCount val="8"/>
                <c:pt idx="0">
                  <c:v>100</c:v>
                </c:pt>
                <c:pt idx="1">
                  <c:v>100</c:v>
                </c:pt>
                <c:pt idx="2">
                  <c:v>100</c:v>
                </c:pt>
                <c:pt idx="3">
                  <c:v>100</c:v>
                </c:pt>
                <c:pt idx="4">
                  <c:v>100</c:v>
                </c:pt>
                <c:pt idx="5">
                  <c:v>100</c:v>
                </c:pt>
                <c:pt idx="6">
                  <c:v>100</c:v>
                </c:pt>
                <c:pt idx="7">
                  <c:v>100</c:v>
                </c:pt>
              </c:numCache>
            </c:numRef>
          </c:val>
          <c:smooth val="0"/>
          <c:extLst>
            <c:ext xmlns:c16="http://schemas.microsoft.com/office/drawing/2014/chart" uri="{C3380CC4-5D6E-409C-BE32-E72D297353CC}">
              <c16:uniqueId val="{00000006-848F-4FDA-B24C-0E7CE655FCCF}"/>
            </c:ext>
          </c:extLst>
        </c:ser>
        <c:ser>
          <c:idx val="1"/>
          <c:order val="1"/>
          <c:tx>
            <c:strRef>
              <c:f>Sheet1!$A$3</c:f>
              <c:strCache>
                <c:ptCount val="1"/>
                <c:pt idx="0">
                  <c:v>Reckless</c:v>
                </c:pt>
              </c:strCache>
            </c:strRef>
          </c:tx>
          <c:spPr>
            <a:ln w="28575" cap="rnd">
              <a:solidFill>
                <a:schemeClr val="accent2"/>
              </a:solidFill>
              <a:round/>
            </a:ln>
            <a:effectLst/>
          </c:spPr>
          <c:marker>
            <c:symbol val="none"/>
          </c:marker>
          <c:dPt>
            <c:idx val="2"/>
            <c:marker>
              <c:symbol val="none"/>
            </c:marker>
            <c:bubble3D val="0"/>
            <c:spPr>
              <a:ln w="28575" cap="rnd">
                <a:noFill/>
                <a:round/>
              </a:ln>
              <a:effectLst/>
            </c:spPr>
            <c:extLst>
              <c:ext xmlns:c16="http://schemas.microsoft.com/office/drawing/2014/chart" uri="{C3380CC4-5D6E-409C-BE32-E72D297353CC}">
                <c16:uniqueId val="{00000008-848F-4FDA-B24C-0E7CE655FCCF}"/>
              </c:ext>
            </c:extLst>
          </c:dPt>
          <c:dPt>
            <c:idx val="4"/>
            <c:marker>
              <c:symbol val="none"/>
            </c:marker>
            <c:bubble3D val="0"/>
            <c:spPr>
              <a:ln w="28575" cap="rnd">
                <a:noFill/>
                <a:round/>
              </a:ln>
              <a:effectLst/>
            </c:spPr>
            <c:extLst>
              <c:ext xmlns:c16="http://schemas.microsoft.com/office/drawing/2014/chart" uri="{C3380CC4-5D6E-409C-BE32-E72D297353CC}">
                <c16:uniqueId val="{0000000A-848F-4FDA-B24C-0E7CE655FCCF}"/>
              </c:ext>
            </c:extLst>
          </c:dPt>
          <c:dPt>
            <c:idx val="6"/>
            <c:marker>
              <c:symbol val="none"/>
            </c:marker>
            <c:bubble3D val="0"/>
            <c:spPr>
              <a:ln w="28575" cap="rnd">
                <a:noFill/>
                <a:round/>
              </a:ln>
              <a:effectLst/>
            </c:spPr>
            <c:extLst>
              <c:ext xmlns:c16="http://schemas.microsoft.com/office/drawing/2014/chart" uri="{C3380CC4-5D6E-409C-BE32-E72D297353CC}">
                <c16:uniqueId val="{0000000C-848F-4FDA-B24C-0E7CE655FCCF}"/>
              </c:ext>
            </c:extLst>
          </c:dPt>
          <c:cat>
            <c:strRef>
              <c:f>Sheet1!$B$1:$I$1</c:f>
              <c:strCache>
                <c:ptCount val="8"/>
                <c:pt idx="0">
                  <c:v>V1</c:v>
                </c:pt>
                <c:pt idx="1">
                  <c:v>U1</c:v>
                </c:pt>
                <c:pt idx="2">
                  <c:v>V2</c:v>
                </c:pt>
                <c:pt idx="3">
                  <c:v>U2</c:v>
                </c:pt>
                <c:pt idx="4">
                  <c:v>V3</c:v>
                </c:pt>
                <c:pt idx="5">
                  <c:v>U3</c:v>
                </c:pt>
                <c:pt idx="6">
                  <c:v>V4</c:v>
                </c:pt>
                <c:pt idx="7">
                  <c:v>U4</c:v>
                </c:pt>
              </c:strCache>
            </c:strRef>
          </c:cat>
          <c:val>
            <c:numRef>
              <c:f>Sheet1!$B$3:$I$3</c:f>
              <c:numCache>
                <c:formatCode>General</c:formatCode>
                <c:ptCount val="8"/>
                <c:pt idx="0">
                  <c:v>0</c:v>
                </c:pt>
                <c:pt idx="1">
                  <c:v>0</c:v>
                </c:pt>
                <c:pt idx="2">
                  <c:v>0</c:v>
                </c:pt>
                <c:pt idx="3">
                  <c:v>0</c:v>
                </c:pt>
                <c:pt idx="4">
                  <c:v>0</c:v>
                </c:pt>
                <c:pt idx="5">
                  <c:v>0</c:v>
                </c:pt>
                <c:pt idx="6">
                  <c:v>0</c:v>
                </c:pt>
                <c:pt idx="7">
                  <c:v>0</c:v>
                </c:pt>
              </c:numCache>
            </c:numRef>
          </c:val>
          <c:smooth val="0"/>
          <c:extLst>
            <c:ext xmlns:c16="http://schemas.microsoft.com/office/drawing/2014/chart" uri="{C3380CC4-5D6E-409C-BE32-E72D297353CC}">
              <c16:uniqueId val="{0000000D-848F-4FDA-B24C-0E7CE655FCCF}"/>
            </c:ext>
          </c:extLst>
        </c:ser>
        <c:dLbls>
          <c:showLegendKey val="0"/>
          <c:showVal val="0"/>
          <c:showCatName val="0"/>
          <c:showSerName val="0"/>
          <c:showPercent val="0"/>
          <c:showBubbleSize val="0"/>
        </c:dLbls>
        <c:smooth val="0"/>
        <c:axId val="550222856"/>
        <c:axId val="550225152"/>
      </c:lineChart>
      <c:catAx>
        <c:axId val="550222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US"/>
          </a:p>
        </c:txPr>
        <c:crossAx val="550225152"/>
        <c:crosses val="autoZero"/>
        <c:auto val="1"/>
        <c:lblAlgn val="ctr"/>
        <c:lblOffset val="100"/>
        <c:noMultiLvlLbl val="0"/>
      </c:catAx>
      <c:valAx>
        <c:axId val="5502251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US"/>
          </a:p>
        </c:txPr>
        <c:crossAx val="5502228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Sheet1!$A$5</c:f>
              <c:strCache>
                <c:ptCount val="1"/>
                <c:pt idx="0">
                  <c:v>Neurotic-Trusting</c:v>
                </c:pt>
              </c:strCache>
            </c:strRef>
          </c:tx>
          <c:spPr>
            <a:ln w="28575" cap="rnd">
              <a:solidFill>
                <a:schemeClr val="accent1"/>
              </a:solidFill>
              <a:round/>
            </a:ln>
            <a:effectLst/>
          </c:spPr>
          <c:marker>
            <c:symbol val="none"/>
          </c:marker>
          <c:dPt>
            <c:idx val="2"/>
            <c:marker>
              <c:symbol val="none"/>
            </c:marker>
            <c:bubble3D val="0"/>
            <c:spPr>
              <a:ln w="28575" cap="rnd">
                <a:noFill/>
                <a:round/>
              </a:ln>
              <a:effectLst/>
            </c:spPr>
            <c:extLst>
              <c:ext xmlns:c16="http://schemas.microsoft.com/office/drawing/2014/chart" uri="{C3380CC4-5D6E-409C-BE32-E72D297353CC}">
                <c16:uniqueId val="{00000001-AF21-42B8-9ADC-6565BDE48315}"/>
              </c:ext>
            </c:extLst>
          </c:dPt>
          <c:dPt>
            <c:idx val="4"/>
            <c:marker>
              <c:symbol val="none"/>
            </c:marker>
            <c:bubble3D val="0"/>
            <c:spPr>
              <a:ln w="28575" cap="rnd">
                <a:noFill/>
                <a:round/>
              </a:ln>
              <a:effectLst/>
            </c:spPr>
            <c:extLst>
              <c:ext xmlns:c16="http://schemas.microsoft.com/office/drawing/2014/chart" uri="{C3380CC4-5D6E-409C-BE32-E72D297353CC}">
                <c16:uniqueId val="{00000003-AF21-42B8-9ADC-6565BDE48315}"/>
              </c:ext>
            </c:extLst>
          </c:dPt>
          <c:dPt>
            <c:idx val="6"/>
            <c:marker>
              <c:symbol val="none"/>
            </c:marker>
            <c:bubble3D val="0"/>
            <c:spPr>
              <a:ln w="28575" cap="rnd">
                <a:noFill/>
                <a:round/>
              </a:ln>
              <a:effectLst/>
            </c:spPr>
            <c:extLst>
              <c:ext xmlns:c16="http://schemas.microsoft.com/office/drawing/2014/chart" uri="{C3380CC4-5D6E-409C-BE32-E72D297353CC}">
                <c16:uniqueId val="{00000005-AF21-42B8-9ADC-6565BDE48315}"/>
              </c:ext>
            </c:extLst>
          </c:dPt>
          <c:cat>
            <c:strRef>
              <c:f>Sheet1!$B$4:$I$4</c:f>
              <c:strCache>
                <c:ptCount val="8"/>
                <c:pt idx="0">
                  <c:v>V1</c:v>
                </c:pt>
                <c:pt idx="1">
                  <c:v>U1</c:v>
                </c:pt>
                <c:pt idx="2">
                  <c:v>V2</c:v>
                </c:pt>
                <c:pt idx="3">
                  <c:v>U2</c:v>
                </c:pt>
                <c:pt idx="4">
                  <c:v>V3</c:v>
                </c:pt>
                <c:pt idx="5">
                  <c:v>U3</c:v>
                </c:pt>
                <c:pt idx="6">
                  <c:v>V4</c:v>
                </c:pt>
                <c:pt idx="7">
                  <c:v>U4</c:v>
                </c:pt>
              </c:strCache>
            </c:strRef>
          </c:cat>
          <c:val>
            <c:numRef>
              <c:f>Sheet1!$B$5:$I$5</c:f>
              <c:numCache>
                <c:formatCode>General</c:formatCode>
                <c:ptCount val="8"/>
                <c:pt idx="0">
                  <c:v>100</c:v>
                </c:pt>
                <c:pt idx="1">
                  <c:v>0</c:v>
                </c:pt>
                <c:pt idx="2">
                  <c:v>100</c:v>
                </c:pt>
                <c:pt idx="3">
                  <c:v>0</c:v>
                </c:pt>
                <c:pt idx="4">
                  <c:v>100</c:v>
                </c:pt>
                <c:pt idx="5">
                  <c:v>0</c:v>
                </c:pt>
                <c:pt idx="6">
                  <c:v>100</c:v>
                </c:pt>
                <c:pt idx="7">
                  <c:v>0</c:v>
                </c:pt>
              </c:numCache>
            </c:numRef>
          </c:val>
          <c:smooth val="0"/>
          <c:extLst>
            <c:ext xmlns:c16="http://schemas.microsoft.com/office/drawing/2014/chart" uri="{C3380CC4-5D6E-409C-BE32-E72D297353CC}">
              <c16:uniqueId val="{00000006-AF21-42B8-9ADC-6565BDE48315}"/>
            </c:ext>
          </c:extLst>
        </c:ser>
        <c:ser>
          <c:idx val="1"/>
          <c:order val="1"/>
          <c:tx>
            <c:strRef>
              <c:f>Sheet1!$A$6</c:f>
              <c:strCache>
                <c:ptCount val="1"/>
                <c:pt idx="0">
                  <c:v>Reckless-Distrusting</c:v>
                </c:pt>
              </c:strCache>
            </c:strRef>
          </c:tx>
          <c:spPr>
            <a:ln w="28575" cap="rnd">
              <a:solidFill>
                <a:schemeClr val="accent2"/>
              </a:solidFill>
              <a:round/>
            </a:ln>
            <a:effectLst/>
          </c:spPr>
          <c:marker>
            <c:symbol val="none"/>
          </c:marker>
          <c:dPt>
            <c:idx val="2"/>
            <c:marker>
              <c:symbol val="none"/>
            </c:marker>
            <c:bubble3D val="0"/>
            <c:spPr>
              <a:ln w="28575" cap="rnd">
                <a:noFill/>
                <a:round/>
              </a:ln>
              <a:effectLst/>
            </c:spPr>
            <c:extLst>
              <c:ext xmlns:c16="http://schemas.microsoft.com/office/drawing/2014/chart" uri="{C3380CC4-5D6E-409C-BE32-E72D297353CC}">
                <c16:uniqueId val="{00000008-AF21-42B8-9ADC-6565BDE48315}"/>
              </c:ext>
            </c:extLst>
          </c:dPt>
          <c:dPt>
            <c:idx val="4"/>
            <c:marker>
              <c:symbol val="none"/>
            </c:marker>
            <c:bubble3D val="0"/>
            <c:spPr>
              <a:ln w="28575" cap="rnd">
                <a:noFill/>
                <a:round/>
              </a:ln>
              <a:effectLst/>
            </c:spPr>
            <c:extLst>
              <c:ext xmlns:c16="http://schemas.microsoft.com/office/drawing/2014/chart" uri="{C3380CC4-5D6E-409C-BE32-E72D297353CC}">
                <c16:uniqueId val="{0000000A-AF21-42B8-9ADC-6565BDE48315}"/>
              </c:ext>
            </c:extLst>
          </c:dPt>
          <c:dPt>
            <c:idx val="6"/>
            <c:marker>
              <c:symbol val="none"/>
            </c:marker>
            <c:bubble3D val="0"/>
            <c:spPr>
              <a:ln w="28575" cap="rnd">
                <a:noFill/>
                <a:round/>
              </a:ln>
              <a:effectLst/>
            </c:spPr>
            <c:extLst>
              <c:ext xmlns:c16="http://schemas.microsoft.com/office/drawing/2014/chart" uri="{C3380CC4-5D6E-409C-BE32-E72D297353CC}">
                <c16:uniqueId val="{0000000C-AF21-42B8-9ADC-6565BDE48315}"/>
              </c:ext>
            </c:extLst>
          </c:dPt>
          <c:cat>
            <c:strRef>
              <c:f>Sheet1!$B$4:$I$4</c:f>
              <c:strCache>
                <c:ptCount val="8"/>
                <c:pt idx="0">
                  <c:v>V1</c:v>
                </c:pt>
                <c:pt idx="1">
                  <c:v>U1</c:v>
                </c:pt>
                <c:pt idx="2">
                  <c:v>V2</c:v>
                </c:pt>
                <c:pt idx="3">
                  <c:v>U2</c:v>
                </c:pt>
                <c:pt idx="4">
                  <c:v>V3</c:v>
                </c:pt>
                <c:pt idx="5">
                  <c:v>U3</c:v>
                </c:pt>
                <c:pt idx="6">
                  <c:v>V4</c:v>
                </c:pt>
                <c:pt idx="7">
                  <c:v>U4</c:v>
                </c:pt>
              </c:strCache>
            </c:strRef>
          </c:cat>
          <c:val>
            <c:numRef>
              <c:f>Sheet1!$B$6:$I$6</c:f>
              <c:numCache>
                <c:formatCode>General</c:formatCode>
                <c:ptCount val="8"/>
                <c:pt idx="0">
                  <c:v>0</c:v>
                </c:pt>
                <c:pt idx="1">
                  <c:v>100</c:v>
                </c:pt>
                <c:pt idx="2">
                  <c:v>0</c:v>
                </c:pt>
                <c:pt idx="3">
                  <c:v>100</c:v>
                </c:pt>
                <c:pt idx="4">
                  <c:v>0</c:v>
                </c:pt>
                <c:pt idx="5">
                  <c:v>100</c:v>
                </c:pt>
                <c:pt idx="6">
                  <c:v>0</c:v>
                </c:pt>
                <c:pt idx="7">
                  <c:v>100</c:v>
                </c:pt>
              </c:numCache>
            </c:numRef>
          </c:val>
          <c:smooth val="0"/>
          <c:extLst>
            <c:ext xmlns:c16="http://schemas.microsoft.com/office/drawing/2014/chart" uri="{C3380CC4-5D6E-409C-BE32-E72D297353CC}">
              <c16:uniqueId val="{0000000D-AF21-42B8-9ADC-6565BDE48315}"/>
            </c:ext>
          </c:extLst>
        </c:ser>
        <c:dLbls>
          <c:showLegendKey val="0"/>
          <c:showVal val="0"/>
          <c:showCatName val="0"/>
          <c:showSerName val="0"/>
          <c:showPercent val="0"/>
          <c:showBubbleSize val="0"/>
        </c:dLbls>
        <c:smooth val="0"/>
        <c:axId val="546822920"/>
        <c:axId val="613495336"/>
      </c:lineChart>
      <c:catAx>
        <c:axId val="546822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US"/>
          </a:p>
        </c:txPr>
        <c:crossAx val="613495336"/>
        <c:crosses val="autoZero"/>
        <c:auto val="1"/>
        <c:lblAlgn val="ctr"/>
        <c:lblOffset val="100"/>
        <c:noMultiLvlLbl val="0"/>
      </c:catAx>
      <c:valAx>
        <c:axId val="6134953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US"/>
          </a:p>
        </c:txPr>
        <c:crossAx val="546822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Sheet1!$A$8</c:f>
              <c:strCache>
                <c:ptCount val="1"/>
                <c:pt idx="0">
                  <c:v>Ambivalent-More Trusting</c:v>
                </c:pt>
              </c:strCache>
            </c:strRef>
          </c:tx>
          <c:spPr>
            <a:ln w="28575" cap="rnd">
              <a:solidFill>
                <a:schemeClr val="accent1"/>
              </a:solidFill>
              <a:round/>
            </a:ln>
            <a:effectLst/>
          </c:spPr>
          <c:marker>
            <c:symbol val="none"/>
          </c:marker>
          <c:dPt>
            <c:idx val="2"/>
            <c:marker>
              <c:symbol val="none"/>
            </c:marker>
            <c:bubble3D val="0"/>
            <c:spPr>
              <a:ln w="28575" cap="rnd">
                <a:noFill/>
                <a:round/>
              </a:ln>
              <a:effectLst/>
            </c:spPr>
            <c:extLst>
              <c:ext xmlns:c16="http://schemas.microsoft.com/office/drawing/2014/chart" uri="{C3380CC4-5D6E-409C-BE32-E72D297353CC}">
                <c16:uniqueId val="{00000001-105E-490C-9D92-054D1DB515CC}"/>
              </c:ext>
            </c:extLst>
          </c:dPt>
          <c:dPt>
            <c:idx val="4"/>
            <c:marker>
              <c:symbol val="none"/>
            </c:marker>
            <c:bubble3D val="0"/>
            <c:spPr>
              <a:ln w="28575" cap="rnd">
                <a:noFill/>
                <a:round/>
              </a:ln>
              <a:effectLst/>
            </c:spPr>
            <c:extLst>
              <c:ext xmlns:c16="http://schemas.microsoft.com/office/drawing/2014/chart" uri="{C3380CC4-5D6E-409C-BE32-E72D297353CC}">
                <c16:uniqueId val="{00000003-105E-490C-9D92-054D1DB515CC}"/>
              </c:ext>
            </c:extLst>
          </c:dPt>
          <c:dPt>
            <c:idx val="6"/>
            <c:marker>
              <c:symbol val="none"/>
            </c:marker>
            <c:bubble3D val="0"/>
            <c:spPr>
              <a:ln w="28575" cap="rnd">
                <a:noFill/>
                <a:round/>
              </a:ln>
              <a:effectLst/>
            </c:spPr>
            <c:extLst>
              <c:ext xmlns:c16="http://schemas.microsoft.com/office/drawing/2014/chart" uri="{C3380CC4-5D6E-409C-BE32-E72D297353CC}">
                <c16:uniqueId val="{00000005-105E-490C-9D92-054D1DB515CC}"/>
              </c:ext>
            </c:extLst>
          </c:dPt>
          <c:cat>
            <c:strRef>
              <c:f>Sheet1!$B$7:$I$7</c:f>
              <c:strCache>
                <c:ptCount val="8"/>
                <c:pt idx="0">
                  <c:v>V1</c:v>
                </c:pt>
                <c:pt idx="1">
                  <c:v>U1</c:v>
                </c:pt>
                <c:pt idx="2">
                  <c:v>V2</c:v>
                </c:pt>
                <c:pt idx="3">
                  <c:v>U2</c:v>
                </c:pt>
                <c:pt idx="4">
                  <c:v>V3</c:v>
                </c:pt>
                <c:pt idx="5">
                  <c:v>U3</c:v>
                </c:pt>
                <c:pt idx="6">
                  <c:v>V4</c:v>
                </c:pt>
                <c:pt idx="7">
                  <c:v>U4</c:v>
                </c:pt>
              </c:strCache>
            </c:strRef>
          </c:cat>
          <c:val>
            <c:numRef>
              <c:f>Sheet1!$B$8:$I$8</c:f>
              <c:numCache>
                <c:formatCode>General</c:formatCode>
                <c:ptCount val="8"/>
                <c:pt idx="0">
                  <c:v>45</c:v>
                </c:pt>
                <c:pt idx="1">
                  <c:v>85</c:v>
                </c:pt>
                <c:pt idx="2">
                  <c:v>45</c:v>
                </c:pt>
                <c:pt idx="3">
                  <c:v>85</c:v>
                </c:pt>
                <c:pt idx="4">
                  <c:v>45</c:v>
                </c:pt>
                <c:pt idx="5">
                  <c:v>85</c:v>
                </c:pt>
                <c:pt idx="6">
                  <c:v>45</c:v>
                </c:pt>
                <c:pt idx="7">
                  <c:v>85</c:v>
                </c:pt>
              </c:numCache>
            </c:numRef>
          </c:val>
          <c:smooth val="0"/>
          <c:extLst>
            <c:ext xmlns:c16="http://schemas.microsoft.com/office/drawing/2014/chart" uri="{C3380CC4-5D6E-409C-BE32-E72D297353CC}">
              <c16:uniqueId val="{00000006-105E-490C-9D92-054D1DB515CC}"/>
            </c:ext>
          </c:extLst>
        </c:ser>
        <c:ser>
          <c:idx val="1"/>
          <c:order val="1"/>
          <c:tx>
            <c:strRef>
              <c:f>Sheet1!$A$9</c:f>
              <c:strCache>
                <c:ptCount val="1"/>
                <c:pt idx="0">
                  <c:v>Ambivalent-More Distrusting</c:v>
                </c:pt>
              </c:strCache>
            </c:strRef>
          </c:tx>
          <c:spPr>
            <a:ln w="28575" cap="rnd">
              <a:solidFill>
                <a:schemeClr val="accent2"/>
              </a:solidFill>
              <a:round/>
            </a:ln>
            <a:effectLst/>
          </c:spPr>
          <c:marker>
            <c:symbol val="none"/>
          </c:marker>
          <c:dPt>
            <c:idx val="2"/>
            <c:marker>
              <c:symbol val="none"/>
            </c:marker>
            <c:bubble3D val="0"/>
            <c:spPr>
              <a:ln w="28575" cap="rnd">
                <a:noFill/>
                <a:round/>
              </a:ln>
              <a:effectLst/>
            </c:spPr>
            <c:extLst>
              <c:ext xmlns:c16="http://schemas.microsoft.com/office/drawing/2014/chart" uri="{C3380CC4-5D6E-409C-BE32-E72D297353CC}">
                <c16:uniqueId val="{00000008-105E-490C-9D92-054D1DB515CC}"/>
              </c:ext>
            </c:extLst>
          </c:dPt>
          <c:dPt>
            <c:idx val="4"/>
            <c:marker>
              <c:symbol val="none"/>
            </c:marker>
            <c:bubble3D val="0"/>
            <c:spPr>
              <a:ln w="28575" cap="rnd">
                <a:noFill/>
                <a:round/>
              </a:ln>
              <a:effectLst/>
            </c:spPr>
            <c:extLst>
              <c:ext xmlns:c16="http://schemas.microsoft.com/office/drawing/2014/chart" uri="{C3380CC4-5D6E-409C-BE32-E72D297353CC}">
                <c16:uniqueId val="{0000000A-105E-490C-9D92-054D1DB515CC}"/>
              </c:ext>
            </c:extLst>
          </c:dPt>
          <c:dPt>
            <c:idx val="6"/>
            <c:marker>
              <c:symbol val="none"/>
            </c:marker>
            <c:bubble3D val="0"/>
            <c:spPr>
              <a:ln w="28575" cap="rnd">
                <a:noFill/>
                <a:round/>
              </a:ln>
              <a:effectLst/>
            </c:spPr>
            <c:extLst>
              <c:ext xmlns:c16="http://schemas.microsoft.com/office/drawing/2014/chart" uri="{C3380CC4-5D6E-409C-BE32-E72D297353CC}">
                <c16:uniqueId val="{0000000C-105E-490C-9D92-054D1DB515CC}"/>
              </c:ext>
            </c:extLst>
          </c:dPt>
          <c:cat>
            <c:strRef>
              <c:f>Sheet1!$B$7:$I$7</c:f>
              <c:strCache>
                <c:ptCount val="8"/>
                <c:pt idx="0">
                  <c:v>V1</c:v>
                </c:pt>
                <c:pt idx="1">
                  <c:v>U1</c:v>
                </c:pt>
                <c:pt idx="2">
                  <c:v>V2</c:v>
                </c:pt>
                <c:pt idx="3">
                  <c:v>U2</c:v>
                </c:pt>
                <c:pt idx="4">
                  <c:v>V3</c:v>
                </c:pt>
                <c:pt idx="5">
                  <c:v>U3</c:v>
                </c:pt>
                <c:pt idx="6">
                  <c:v>V4</c:v>
                </c:pt>
                <c:pt idx="7">
                  <c:v>U4</c:v>
                </c:pt>
              </c:strCache>
            </c:strRef>
          </c:cat>
          <c:val>
            <c:numRef>
              <c:f>Sheet1!$B$9:$I$9</c:f>
              <c:numCache>
                <c:formatCode>General</c:formatCode>
                <c:ptCount val="8"/>
                <c:pt idx="0">
                  <c:v>55</c:v>
                </c:pt>
                <c:pt idx="1">
                  <c:v>15</c:v>
                </c:pt>
                <c:pt idx="2">
                  <c:v>55</c:v>
                </c:pt>
                <c:pt idx="3">
                  <c:v>15</c:v>
                </c:pt>
                <c:pt idx="4">
                  <c:v>55</c:v>
                </c:pt>
                <c:pt idx="5">
                  <c:v>15</c:v>
                </c:pt>
                <c:pt idx="6">
                  <c:v>55</c:v>
                </c:pt>
                <c:pt idx="7">
                  <c:v>15</c:v>
                </c:pt>
              </c:numCache>
            </c:numRef>
          </c:val>
          <c:smooth val="0"/>
          <c:extLst>
            <c:ext xmlns:c16="http://schemas.microsoft.com/office/drawing/2014/chart" uri="{C3380CC4-5D6E-409C-BE32-E72D297353CC}">
              <c16:uniqueId val="{0000000D-105E-490C-9D92-054D1DB515CC}"/>
            </c:ext>
          </c:extLst>
        </c:ser>
        <c:dLbls>
          <c:showLegendKey val="0"/>
          <c:showVal val="0"/>
          <c:showCatName val="0"/>
          <c:showSerName val="0"/>
          <c:showPercent val="0"/>
          <c:showBubbleSize val="0"/>
        </c:dLbls>
        <c:smooth val="0"/>
        <c:axId val="753245888"/>
        <c:axId val="753240640"/>
      </c:lineChart>
      <c:catAx>
        <c:axId val="753245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US"/>
          </a:p>
        </c:txPr>
        <c:crossAx val="753240640"/>
        <c:crosses val="autoZero"/>
        <c:auto val="1"/>
        <c:lblAlgn val="ctr"/>
        <c:lblOffset val="100"/>
        <c:noMultiLvlLbl val="0"/>
      </c:catAx>
      <c:valAx>
        <c:axId val="7532406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US"/>
          </a:p>
        </c:txPr>
        <c:crossAx val="753245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Sheet1!$A$28</c:f>
              <c:strCache>
                <c:ptCount val="1"/>
                <c:pt idx="0">
                  <c:v>One-Shot Learn: P increase</c:v>
                </c:pt>
              </c:strCache>
            </c:strRef>
          </c:tx>
          <c:spPr>
            <a:ln w="28575" cap="rnd">
              <a:solidFill>
                <a:schemeClr val="accent1"/>
              </a:solidFill>
              <a:round/>
            </a:ln>
            <a:effectLst/>
          </c:spPr>
          <c:marker>
            <c:symbol val="none"/>
          </c:marker>
          <c:cat>
            <c:strRef>
              <c:f>Sheet1!$B$27:$E$27</c:f>
              <c:strCache>
                <c:ptCount val="4"/>
                <c:pt idx="0">
                  <c:v>U1-V2</c:v>
                </c:pt>
                <c:pt idx="1">
                  <c:v>U2-U2</c:v>
                </c:pt>
                <c:pt idx="2">
                  <c:v>U3-V3</c:v>
                </c:pt>
                <c:pt idx="3">
                  <c:v>U4-V4</c:v>
                </c:pt>
              </c:strCache>
            </c:strRef>
          </c:cat>
          <c:val>
            <c:numRef>
              <c:f>Sheet1!$B$28:$E$28</c:f>
              <c:numCache>
                <c:formatCode>General</c:formatCode>
                <c:ptCount val="4"/>
                <c:pt idx="0">
                  <c:v>100</c:v>
                </c:pt>
                <c:pt idx="1">
                  <c:v>0</c:v>
                </c:pt>
                <c:pt idx="2">
                  <c:v>0</c:v>
                </c:pt>
                <c:pt idx="3">
                  <c:v>0</c:v>
                </c:pt>
              </c:numCache>
            </c:numRef>
          </c:val>
          <c:smooth val="0"/>
          <c:extLst>
            <c:ext xmlns:c16="http://schemas.microsoft.com/office/drawing/2014/chart" uri="{C3380CC4-5D6E-409C-BE32-E72D297353CC}">
              <c16:uniqueId val="{00000000-7078-4797-86F6-1307762DE214}"/>
            </c:ext>
          </c:extLst>
        </c:ser>
        <c:ser>
          <c:idx val="1"/>
          <c:order val="1"/>
          <c:tx>
            <c:strRef>
              <c:f>Sheet1!$A$29</c:f>
              <c:strCache>
                <c:ptCount val="1"/>
                <c:pt idx="0">
                  <c:v>One-Shot Learn: P decrease</c:v>
                </c:pt>
              </c:strCache>
            </c:strRef>
          </c:tx>
          <c:spPr>
            <a:ln w="28575" cap="rnd">
              <a:solidFill>
                <a:schemeClr val="accent2"/>
              </a:solidFill>
              <a:round/>
            </a:ln>
            <a:effectLst/>
          </c:spPr>
          <c:marker>
            <c:symbol val="none"/>
          </c:marker>
          <c:cat>
            <c:strRef>
              <c:f>Sheet1!$B$27:$E$27</c:f>
              <c:strCache>
                <c:ptCount val="4"/>
                <c:pt idx="0">
                  <c:v>U1-V2</c:v>
                </c:pt>
                <c:pt idx="1">
                  <c:v>U2-U2</c:v>
                </c:pt>
                <c:pt idx="2">
                  <c:v>U3-V3</c:v>
                </c:pt>
                <c:pt idx="3">
                  <c:v>U4-V4</c:v>
                </c:pt>
              </c:strCache>
            </c:strRef>
          </c:cat>
          <c:val>
            <c:numRef>
              <c:f>Sheet1!$B$29:$E$29</c:f>
              <c:numCache>
                <c:formatCode>General</c:formatCode>
                <c:ptCount val="4"/>
                <c:pt idx="0">
                  <c:v>-100</c:v>
                </c:pt>
                <c:pt idx="1">
                  <c:v>0</c:v>
                </c:pt>
                <c:pt idx="2">
                  <c:v>0</c:v>
                </c:pt>
                <c:pt idx="3">
                  <c:v>0</c:v>
                </c:pt>
              </c:numCache>
            </c:numRef>
          </c:val>
          <c:smooth val="0"/>
          <c:extLst>
            <c:ext xmlns:c16="http://schemas.microsoft.com/office/drawing/2014/chart" uri="{C3380CC4-5D6E-409C-BE32-E72D297353CC}">
              <c16:uniqueId val="{00000001-7078-4797-86F6-1307762DE214}"/>
            </c:ext>
          </c:extLst>
        </c:ser>
        <c:dLbls>
          <c:showLegendKey val="0"/>
          <c:showVal val="0"/>
          <c:showCatName val="0"/>
          <c:showSerName val="0"/>
          <c:showPercent val="0"/>
          <c:showBubbleSize val="0"/>
        </c:dLbls>
        <c:smooth val="0"/>
        <c:axId val="752553200"/>
        <c:axId val="752557136"/>
      </c:lineChart>
      <c:catAx>
        <c:axId val="752553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US"/>
          </a:p>
        </c:txPr>
        <c:crossAx val="752557136"/>
        <c:crosses val="autoZero"/>
        <c:auto val="1"/>
        <c:lblAlgn val="ctr"/>
        <c:lblOffset val="100"/>
        <c:noMultiLvlLbl val="0"/>
      </c:catAx>
      <c:valAx>
        <c:axId val="752557136"/>
        <c:scaling>
          <c:orientation val="minMax"/>
          <c:max val="100"/>
          <c:min val="-1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US"/>
          </a:p>
        </c:txPr>
        <c:crossAx val="752553200"/>
        <c:crosses val="autoZero"/>
        <c:crossBetween val="between"/>
      </c:valAx>
      <c:spPr>
        <a:noFill/>
        <a:ln>
          <a:noFill/>
        </a:ln>
        <a:effectLst/>
      </c:spPr>
    </c:plotArea>
    <c:legend>
      <c:legendPos val="b"/>
      <c:layout>
        <c:manualLayout>
          <c:xMode val="edge"/>
          <c:yMode val="edge"/>
          <c:x val="5.1282191736589398E-2"/>
          <c:y val="0.76658249866059958"/>
          <c:w val="0.92672704082809376"/>
          <c:h val="0.196803217444159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Sheet1!$A$31</c:f>
              <c:strCache>
                <c:ptCount val="1"/>
                <c:pt idx="0">
                  <c:v>Linear Learning: P increase</c:v>
                </c:pt>
              </c:strCache>
            </c:strRef>
          </c:tx>
          <c:spPr>
            <a:ln w="28575" cap="rnd">
              <a:solidFill>
                <a:schemeClr val="accent1"/>
              </a:solidFill>
              <a:round/>
            </a:ln>
            <a:effectLst/>
          </c:spPr>
          <c:marker>
            <c:symbol val="none"/>
          </c:marker>
          <c:cat>
            <c:strRef>
              <c:f>Sheet1!$B$30:$E$30</c:f>
              <c:strCache>
                <c:ptCount val="4"/>
                <c:pt idx="0">
                  <c:v>U1-V2</c:v>
                </c:pt>
                <c:pt idx="1">
                  <c:v>U2-U2</c:v>
                </c:pt>
                <c:pt idx="2">
                  <c:v>U3-V3</c:v>
                </c:pt>
                <c:pt idx="3">
                  <c:v>U4-V4</c:v>
                </c:pt>
              </c:strCache>
            </c:strRef>
          </c:cat>
          <c:val>
            <c:numRef>
              <c:f>Sheet1!$B$31:$E$31</c:f>
              <c:numCache>
                <c:formatCode>General</c:formatCode>
                <c:ptCount val="4"/>
                <c:pt idx="0">
                  <c:v>100</c:v>
                </c:pt>
                <c:pt idx="1">
                  <c:v>75</c:v>
                </c:pt>
                <c:pt idx="2">
                  <c:v>25</c:v>
                </c:pt>
                <c:pt idx="3">
                  <c:v>0</c:v>
                </c:pt>
              </c:numCache>
            </c:numRef>
          </c:val>
          <c:smooth val="0"/>
          <c:extLst>
            <c:ext xmlns:c16="http://schemas.microsoft.com/office/drawing/2014/chart" uri="{C3380CC4-5D6E-409C-BE32-E72D297353CC}">
              <c16:uniqueId val="{00000000-AFF7-4428-88D2-ED805C675A08}"/>
            </c:ext>
          </c:extLst>
        </c:ser>
        <c:ser>
          <c:idx val="1"/>
          <c:order val="1"/>
          <c:tx>
            <c:strRef>
              <c:f>Sheet1!$A$32</c:f>
              <c:strCache>
                <c:ptCount val="1"/>
                <c:pt idx="0">
                  <c:v>Linear Learning: P decrease</c:v>
                </c:pt>
              </c:strCache>
            </c:strRef>
          </c:tx>
          <c:spPr>
            <a:ln w="28575" cap="rnd">
              <a:solidFill>
                <a:schemeClr val="accent2"/>
              </a:solidFill>
              <a:round/>
            </a:ln>
            <a:effectLst/>
          </c:spPr>
          <c:marker>
            <c:symbol val="none"/>
          </c:marker>
          <c:cat>
            <c:strRef>
              <c:f>Sheet1!$B$30:$E$30</c:f>
              <c:strCache>
                <c:ptCount val="4"/>
                <c:pt idx="0">
                  <c:v>U1-V2</c:v>
                </c:pt>
                <c:pt idx="1">
                  <c:v>U2-U2</c:v>
                </c:pt>
                <c:pt idx="2">
                  <c:v>U3-V3</c:v>
                </c:pt>
                <c:pt idx="3">
                  <c:v>U4-V4</c:v>
                </c:pt>
              </c:strCache>
            </c:strRef>
          </c:cat>
          <c:val>
            <c:numRef>
              <c:f>Sheet1!$B$32:$E$32</c:f>
              <c:numCache>
                <c:formatCode>General</c:formatCode>
                <c:ptCount val="4"/>
                <c:pt idx="0">
                  <c:v>-100</c:v>
                </c:pt>
                <c:pt idx="1">
                  <c:v>-75</c:v>
                </c:pt>
                <c:pt idx="2">
                  <c:v>-25</c:v>
                </c:pt>
                <c:pt idx="3">
                  <c:v>0</c:v>
                </c:pt>
              </c:numCache>
            </c:numRef>
          </c:val>
          <c:smooth val="0"/>
          <c:extLst>
            <c:ext xmlns:c16="http://schemas.microsoft.com/office/drawing/2014/chart" uri="{C3380CC4-5D6E-409C-BE32-E72D297353CC}">
              <c16:uniqueId val="{00000001-AFF7-4428-88D2-ED805C675A08}"/>
            </c:ext>
          </c:extLst>
        </c:ser>
        <c:dLbls>
          <c:showLegendKey val="0"/>
          <c:showVal val="0"/>
          <c:showCatName val="0"/>
          <c:showSerName val="0"/>
          <c:showPercent val="0"/>
          <c:showBubbleSize val="0"/>
        </c:dLbls>
        <c:smooth val="0"/>
        <c:axId val="756149008"/>
        <c:axId val="756147696"/>
      </c:lineChart>
      <c:catAx>
        <c:axId val="75614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US"/>
          </a:p>
        </c:txPr>
        <c:crossAx val="756147696"/>
        <c:crosses val="autoZero"/>
        <c:auto val="1"/>
        <c:lblAlgn val="ctr"/>
        <c:lblOffset val="100"/>
        <c:noMultiLvlLbl val="0"/>
      </c:catAx>
      <c:valAx>
        <c:axId val="756147696"/>
        <c:scaling>
          <c:orientation val="minMax"/>
          <c:max val="100"/>
          <c:min val="-1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US"/>
          </a:p>
        </c:txPr>
        <c:crossAx val="756149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Sheet1!$A$34</c:f>
              <c:strCache>
                <c:ptCount val="1"/>
                <c:pt idx="0">
                  <c:v>Rescorla-Wagner: P increase</c:v>
                </c:pt>
              </c:strCache>
            </c:strRef>
          </c:tx>
          <c:spPr>
            <a:ln w="28575" cap="rnd">
              <a:solidFill>
                <a:schemeClr val="accent1"/>
              </a:solidFill>
              <a:round/>
            </a:ln>
            <a:effectLst/>
          </c:spPr>
          <c:marker>
            <c:symbol val="none"/>
          </c:marker>
          <c:cat>
            <c:strRef>
              <c:f>Sheet1!$B$33:$E$33</c:f>
              <c:strCache>
                <c:ptCount val="4"/>
                <c:pt idx="0">
                  <c:v>U1-V2</c:v>
                </c:pt>
                <c:pt idx="1">
                  <c:v>U2-U2</c:v>
                </c:pt>
                <c:pt idx="2">
                  <c:v>U3-V3</c:v>
                </c:pt>
                <c:pt idx="3">
                  <c:v>U4-V4</c:v>
                </c:pt>
              </c:strCache>
            </c:strRef>
          </c:cat>
          <c:val>
            <c:numRef>
              <c:f>Sheet1!$B$34:$E$34</c:f>
              <c:numCache>
                <c:formatCode>General</c:formatCode>
                <c:ptCount val="4"/>
                <c:pt idx="0">
                  <c:v>100</c:v>
                </c:pt>
                <c:pt idx="1">
                  <c:v>30</c:v>
                </c:pt>
                <c:pt idx="2">
                  <c:v>9</c:v>
                </c:pt>
                <c:pt idx="3">
                  <c:v>1</c:v>
                </c:pt>
              </c:numCache>
            </c:numRef>
          </c:val>
          <c:smooth val="0"/>
          <c:extLst>
            <c:ext xmlns:c16="http://schemas.microsoft.com/office/drawing/2014/chart" uri="{C3380CC4-5D6E-409C-BE32-E72D297353CC}">
              <c16:uniqueId val="{00000000-4C8D-4E4A-B0DA-6D2AA6185491}"/>
            </c:ext>
          </c:extLst>
        </c:ser>
        <c:ser>
          <c:idx val="1"/>
          <c:order val="1"/>
          <c:tx>
            <c:strRef>
              <c:f>Sheet1!$A$35</c:f>
              <c:strCache>
                <c:ptCount val="1"/>
                <c:pt idx="0">
                  <c:v>Rescorla-Wagner: P decrease</c:v>
                </c:pt>
              </c:strCache>
            </c:strRef>
          </c:tx>
          <c:spPr>
            <a:ln w="28575" cap="rnd">
              <a:solidFill>
                <a:schemeClr val="accent2"/>
              </a:solidFill>
              <a:round/>
            </a:ln>
            <a:effectLst/>
          </c:spPr>
          <c:marker>
            <c:symbol val="none"/>
          </c:marker>
          <c:cat>
            <c:strRef>
              <c:f>Sheet1!$B$33:$E$33</c:f>
              <c:strCache>
                <c:ptCount val="4"/>
                <c:pt idx="0">
                  <c:v>U1-V2</c:v>
                </c:pt>
                <c:pt idx="1">
                  <c:v>U2-U2</c:v>
                </c:pt>
                <c:pt idx="2">
                  <c:v>U3-V3</c:v>
                </c:pt>
                <c:pt idx="3">
                  <c:v>U4-V4</c:v>
                </c:pt>
              </c:strCache>
            </c:strRef>
          </c:cat>
          <c:val>
            <c:numRef>
              <c:f>Sheet1!$B$35:$E$35</c:f>
              <c:numCache>
                <c:formatCode>General</c:formatCode>
                <c:ptCount val="4"/>
                <c:pt idx="0">
                  <c:v>-100</c:v>
                </c:pt>
                <c:pt idx="1">
                  <c:v>-30</c:v>
                </c:pt>
                <c:pt idx="2">
                  <c:v>-9</c:v>
                </c:pt>
                <c:pt idx="3">
                  <c:v>-1</c:v>
                </c:pt>
              </c:numCache>
            </c:numRef>
          </c:val>
          <c:smooth val="0"/>
          <c:extLst>
            <c:ext xmlns:c16="http://schemas.microsoft.com/office/drawing/2014/chart" uri="{C3380CC4-5D6E-409C-BE32-E72D297353CC}">
              <c16:uniqueId val="{00000001-4C8D-4E4A-B0DA-6D2AA6185491}"/>
            </c:ext>
          </c:extLst>
        </c:ser>
        <c:dLbls>
          <c:showLegendKey val="0"/>
          <c:showVal val="0"/>
          <c:showCatName val="0"/>
          <c:showSerName val="0"/>
          <c:showPercent val="0"/>
          <c:showBubbleSize val="0"/>
        </c:dLbls>
        <c:smooth val="0"/>
        <c:axId val="551991768"/>
        <c:axId val="551992424"/>
      </c:lineChart>
      <c:catAx>
        <c:axId val="551991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US"/>
          </a:p>
        </c:txPr>
        <c:crossAx val="551992424"/>
        <c:crosses val="autoZero"/>
        <c:auto val="1"/>
        <c:lblAlgn val="ctr"/>
        <c:lblOffset val="100"/>
        <c:noMultiLvlLbl val="0"/>
      </c:catAx>
      <c:valAx>
        <c:axId val="551992424"/>
        <c:scaling>
          <c:orientation val="minMax"/>
          <c:max val="100"/>
          <c:min val="-1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US"/>
          </a:p>
        </c:txPr>
        <c:crossAx val="551991768"/>
        <c:crosses val="autoZero"/>
        <c:crossBetween val="between"/>
      </c:valAx>
      <c:spPr>
        <a:noFill/>
        <a:ln>
          <a:noFill/>
        </a:ln>
        <a:effectLst/>
      </c:spPr>
    </c:plotArea>
    <c:legend>
      <c:legendPos val="b"/>
      <c:layout>
        <c:manualLayout>
          <c:xMode val="edge"/>
          <c:yMode val="edge"/>
          <c:x val="0"/>
          <c:y val="0.7670616600077873"/>
          <c:w val="0.97077273330155089"/>
          <c:h val="0.1963992181970580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So I wanted to talk to everyone about our new study, MJOLNIR, which stands for Moral Judgements Online: Learning under Nocebo and Infectious Risk</a:t>
            </a: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2188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36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9373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565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1665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1420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5753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2401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4910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333156bff3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97" name="Google Shape;97;g1333156bff3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Harder than ever with a polarized public. </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Attach judgments by copying and pasting other judgments.</a:t>
            </a:r>
            <a:endParaRPr/>
          </a:p>
        </p:txBody>
      </p:sp>
      <p:sp>
        <p:nvSpPr>
          <p:cNvPr id="98" name="Google Shape;98;g1333156bff3_2_0:notes"/>
          <p:cNvSpPr txBox="1"/>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7318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333156bff3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333156bff3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3" name="Google Shape;683;g1333156bff3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333156bff3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333156bff3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1" name="Google Shape;691;g1333156bff3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333156bff3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333156bff3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 name="Google Shape;699;g1333156bff3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333156bff3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333156bff3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7" name="Google Shape;707;g1333156bff3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333156bff3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333156bff3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5" name="Google Shape;715;g1333156bff3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2200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333156bff3_2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11" name="Google Shape;111;g1333156bff3_2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Harder than ever with a polarized public. </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Attach judgments by copying and pasting other judgments.</a:t>
            </a:r>
            <a:endParaRPr/>
          </a:p>
        </p:txBody>
      </p:sp>
      <p:sp>
        <p:nvSpPr>
          <p:cNvPr id="112" name="Google Shape;112;g1333156bff3_2_101:notes"/>
          <p:cNvSpPr txBox="1"/>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1d2b107bf7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2" name="Google Shape;202;g11d2b107bf7_0_1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Hierarchical Bayesian belief network</a:t>
            </a:r>
            <a:endParaRPr/>
          </a:p>
          <a:p>
            <a:pPr marL="0" lvl="0" indent="0" algn="l" rtl="0">
              <a:spcBef>
                <a:spcPts val="0"/>
              </a:spcBef>
              <a:spcAft>
                <a:spcPts val="0"/>
              </a:spcAft>
              <a:buNone/>
            </a:pPr>
            <a:r>
              <a:rPr lang="en-US"/>
              <a:t>Top-Down: Abstract -&gt; Concrete Tiers</a:t>
            </a:r>
            <a:endParaRPr/>
          </a:p>
          <a:p>
            <a:pPr marL="0" lvl="0" indent="0" algn="l" rtl="0">
              <a:spcBef>
                <a:spcPts val="0"/>
              </a:spcBef>
              <a:spcAft>
                <a:spcPts val="0"/>
              </a:spcAft>
              <a:buNone/>
            </a:pPr>
            <a:r>
              <a:rPr lang="en-US"/>
              <a:t>Abstract beliefs serve as generative models for more concrete ones</a:t>
            </a:r>
            <a:endParaRPr/>
          </a:p>
          <a:p>
            <a:pPr marL="0" lvl="0" indent="0" algn="l" rtl="0">
              <a:spcBef>
                <a:spcPts val="0"/>
              </a:spcBef>
              <a:spcAft>
                <a:spcPts val="0"/>
              </a:spcAft>
              <a:buNone/>
            </a:pPr>
            <a:r>
              <a:rPr lang="en-US"/>
              <a:t>Worldview -&gt; theories -&gt; claims -&gt; intentions</a:t>
            </a:r>
            <a:endParaRPr/>
          </a:p>
          <a:p>
            <a:pPr marL="0" lvl="0" indent="0" algn="l" rtl="0">
              <a:spcBef>
                <a:spcPts val="0"/>
              </a:spcBef>
              <a:spcAft>
                <a:spcPts val="0"/>
              </a:spcAft>
              <a:buNone/>
            </a:pPr>
            <a:r>
              <a:rPr lang="en-US"/>
              <a:t>Consider the outcome of interest (Judgments)</a:t>
            </a:r>
            <a:endParaRPr/>
          </a:p>
          <a:p>
            <a:pPr marL="0" lvl="0" indent="0" algn="l" rtl="0">
              <a:spcBef>
                <a:spcPts val="0"/>
              </a:spcBef>
              <a:spcAft>
                <a:spcPts val="0"/>
              </a:spcAft>
              <a:buNone/>
            </a:pPr>
            <a:r>
              <a:rPr lang="en-US"/>
              <a:t>Bottom-Up: Structure Learning</a:t>
            </a:r>
            <a:endParaRPr/>
          </a:p>
          <a:p>
            <a:pPr marL="342900" lvl="0" indent="-342900" algn="l" rtl="0">
              <a:spcBef>
                <a:spcPts val="0"/>
              </a:spcBef>
              <a:spcAft>
                <a:spcPts val="0"/>
              </a:spcAft>
              <a:buClr>
                <a:schemeClr val="dk1"/>
              </a:buClr>
              <a:buSzPts val="1200"/>
              <a:buFont typeface="Calibri"/>
              <a:buAutoNum type="arabicPeriod"/>
            </a:pPr>
            <a:r>
              <a:rPr lang="en-US"/>
              <a:t>Bayesian-directed Hill-Climbing (BDHC)</a:t>
            </a:r>
            <a:endParaRPr/>
          </a:p>
          <a:p>
            <a:pPr marL="342900" lvl="0" indent="-342900" algn="l" rtl="0">
              <a:spcBef>
                <a:spcPts val="0"/>
              </a:spcBef>
              <a:spcAft>
                <a:spcPts val="0"/>
              </a:spcAft>
              <a:buClr>
                <a:schemeClr val="dk1"/>
              </a:buClr>
              <a:buSzPts val="1200"/>
              <a:buFont typeface="Calibri"/>
              <a:buAutoNum type="arabicPeriod"/>
            </a:pPr>
            <a:r>
              <a:rPr lang="en-US"/>
              <a:t>Plot the log-likelihood loss and number of edges as performance indicators comparing competitive algorithms (eg., HC, MMHC) predicting out of sample data across 10 run 10-fold cross-validation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Use the adjacency matrix to produce a Gaussian linear directed acyclic graph (DAG) to represent a </a:t>
            </a:r>
            <a:r>
              <a:rPr lang="en-US" b="1"/>
              <a:t>belief network</a:t>
            </a:r>
            <a:r>
              <a:rPr lang="en-US"/>
              <a:t>.</a:t>
            </a:r>
            <a:endParaRPr/>
          </a:p>
          <a:p>
            <a:pPr marL="0" lvl="0" indent="0" algn="l" rtl="0">
              <a:spcBef>
                <a:spcPts val="0"/>
              </a:spcBef>
              <a:spcAft>
                <a:spcPts val="0"/>
              </a:spcAft>
              <a:buNone/>
            </a:pPr>
            <a:endParaRPr b="1"/>
          </a:p>
        </p:txBody>
      </p:sp>
      <p:sp>
        <p:nvSpPr>
          <p:cNvPr id="203" name="Google Shape;203;g11d2b107bf7_0_1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1890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5174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713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367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1027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247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333156bff3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1333156bff3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g1333156bff3_0_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333156bff3_2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5" name="Google Shape;125;g1333156bff3_2_1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Harder than ever with a polarized public. </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Attach judgments by copying and pasting other judgments.</a:t>
            </a:r>
            <a:endParaRPr/>
          </a:p>
        </p:txBody>
      </p:sp>
      <p:sp>
        <p:nvSpPr>
          <p:cNvPr id="126" name="Google Shape;126;g1333156bff3_2_135:notes"/>
          <p:cNvSpPr txBox="1"/>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8" name="Google Shape;25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57282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02436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47767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2555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62184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14779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54047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14110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66122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3085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33156bff3_2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31" name="Google Shape;131;g1333156bff3_2_1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Harder than ever with a polarized public. </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Attach judgments by copying and pasting other judgments.</a:t>
            </a:r>
            <a:endParaRPr/>
          </a:p>
        </p:txBody>
      </p:sp>
      <p:sp>
        <p:nvSpPr>
          <p:cNvPr id="132" name="Google Shape;132;g1333156bff3_2_121:notes"/>
          <p:cNvSpPr txBox="1"/>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64" name="Google Shape;26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52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333156bff3_2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45" name="Google Shape;145;g1333156bff3_2_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Harder than ever with a polarized public. </a:t>
            </a: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r>
              <a:rPr lang="en-US"/>
              <a:t>Attach judgments by copying and pasting other judgments.</a:t>
            </a:r>
            <a:endParaRPr/>
          </a:p>
        </p:txBody>
      </p:sp>
      <p:sp>
        <p:nvSpPr>
          <p:cNvPr id="146" name="Google Shape;146;g1333156bff3_2_88:notes"/>
          <p:cNvSpPr txBox="1"/>
          <p:nvPr/>
        </p:nvSpPr>
        <p:spPr>
          <a:xfrm>
            <a:off x="3884612" y="8685212"/>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7" name="Google Shape;35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Traits that are not self-reportable: Socially-influenced Perceptual Biases (Phase 2) and Cognitive Effort (Phase 3)</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MAIA-32 (Interoceptive Awareness) (Attention allocation to the self)</a:t>
            </a:r>
            <a:endParaRPr/>
          </a:p>
          <a:p>
            <a:pPr marL="0" lvl="0" indent="0" algn="l" rtl="0">
              <a:spcBef>
                <a:spcPts val="0"/>
              </a:spcBef>
              <a:spcAft>
                <a:spcPts val="0"/>
              </a:spcAft>
              <a:buNone/>
            </a:pPr>
            <a:r>
              <a:rPr lang="en-US"/>
              <a:t>Life Optimism Test (Trait Optimism)</a:t>
            </a:r>
            <a:endParaRPr/>
          </a:p>
          <a:p>
            <a:pPr marL="0" lvl="0" indent="0" algn="l" rtl="0">
              <a:spcBef>
                <a:spcPts val="0"/>
              </a:spcBef>
              <a:spcAft>
                <a:spcPts val="0"/>
              </a:spcAft>
              <a:buNone/>
            </a:pPr>
            <a:r>
              <a:rPr lang="en-US"/>
              <a:t>BIS/BAS</a:t>
            </a:r>
            <a:endParaRPr/>
          </a:p>
          <a:p>
            <a:pPr marL="457200" lvl="1" indent="0" algn="l" rtl="0">
              <a:spcBef>
                <a:spcPts val="0"/>
              </a:spcBef>
              <a:spcAft>
                <a:spcPts val="0"/>
              </a:spcAft>
              <a:buNone/>
            </a:pPr>
            <a:r>
              <a:rPr lang="en-US"/>
              <a:t>Inhibition</a:t>
            </a:r>
            <a:endParaRPr/>
          </a:p>
          <a:p>
            <a:pPr marL="457200" lvl="1" indent="0" algn="l" rtl="0">
              <a:spcBef>
                <a:spcPts val="0"/>
              </a:spcBef>
              <a:spcAft>
                <a:spcPts val="0"/>
              </a:spcAft>
              <a:buNone/>
            </a:pPr>
            <a:r>
              <a:rPr lang="en-US"/>
              <a:t>Drive</a:t>
            </a:r>
            <a:endParaRPr/>
          </a:p>
          <a:p>
            <a:pPr marL="457200" lvl="1" indent="0" algn="l" rtl="0">
              <a:spcBef>
                <a:spcPts val="0"/>
              </a:spcBef>
              <a:spcAft>
                <a:spcPts val="0"/>
              </a:spcAft>
              <a:buNone/>
            </a:pPr>
            <a:r>
              <a:rPr lang="en-US"/>
              <a:t>Fun Seeking</a:t>
            </a:r>
            <a:endParaRPr/>
          </a:p>
          <a:p>
            <a:pPr marL="457200" lvl="1" indent="0" algn="l" rtl="0">
              <a:spcBef>
                <a:spcPts val="0"/>
              </a:spcBef>
              <a:spcAft>
                <a:spcPts val="0"/>
              </a:spcAft>
              <a:buNone/>
            </a:pPr>
            <a:r>
              <a:rPr lang="en-US"/>
              <a:t>Reward Responsiveness</a:t>
            </a:r>
            <a:endParaRPr/>
          </a:p>
          <a:p>
            <a:pPr marL="0" lvl="0" indent="0" algn="l" rtl="0">
              <a:spcBef>
                <a:spcPts val="0"/>
              </a:spcBef>
              <a:spcAft>
                <a:spcPts val="0"/>
              </a:spcAft>
              <a:buNone/>
            </a:pPr>
            <a:r>
              <a:rPr lang="en-US"/>
              <a:t>Ego Resilience (Trait Resilience)</a:t>
            </a:r>
            <a:endParaRPr/>
          </a:p>
          <a:p>
            <a:pPr marL="0" lvl="0" indent="0" algn="l" rtl="0">
              <a:spcBef>
                <a:spcPts val="0"/>
              </a:spcBef>
              <a:spcAft>
                <a:spcPts val="0"/>
              </a:spcAft>
              <a:buNone/>
            </a:pPr>
            <a:r>
              <a:rPr lang="en-US"/>
              <a:t>Emotion Regulation Questionnaire</a:t>
            </a:r>
            <a:endParaRPr/>
          </a:p>
          <a:p>
            <a:pPr marL="457200" lvl="1" indent="0" algn="l" rtl="0">
              <a:spcBef>
                <a:spcPts val="0"/>
              </a:spcBef>
              <a:spcAft>
                <a:spcPts val="0"/>
              </a:spcAft>
              <a:buNone/>
            </a:pPr>
            <a:r>
              <a:rPr lang="en-US"/>
              <a:t>Trait Reappraisal -&gt; </a:t>
            </a:r>
            <a:endParaRPr/>
          </a:p>
          <a:p>
            <a:pPr marL="457200" lvl="1" indent="0" algn="l" rtl="0">
              <a:spcBef>
                <a:spcPts val="0"/>
              </a:spcBef>
              <a:spcAft>
                <a:spcPts val="0"/>
              </a:spcAft>
              <a:buNone/>
            </a:pPr>
            <a:r>
              <a:rPr lang="en-US"/>
              <a:t>Trait Suppression -&gt;</a:t>
            </a:r>
            <a:endParaRPr/>
          </a:p>
          <a:p>
            <a:pPr marL="0" lvl="0" indent="0" algn="l" rtl="0">
              <a:spcBef>
                <a:spcPts val="0"/>
              </a:spcBef>
              <a:spcAft>
                <a:spcPts val="0"/>
              </a:spcAft>
              <a:buNone/>
            </a:pPr>
            <a:r>
              <a:rPr lang="en-US"/>
              <a:t>Peters Delusions Inventory (Psychoticism)</a:t>
            </a:r>
            <a:endParaRPr/>
          </a:p>
          <a:p>
            <a:pPr marL="0" lvl="0" indent="0" algn="l" rtl="0">
              <a:spcBef>
                <a:spcPts val="0"/>
              </a:spcBef>
              <a:spcAft>
                <a:spcPts val="0"/>
              </a:spcAft>
              <a:buNone/>
            </a:pPr>
            <a:endParaRPr/>
          </a:p>
        </p:txBody>
      </p:sp>
      <p:sp>
        <p:nvSpPr>
          <p:cNvPr id="358" name="Google Shape;35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66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89" name="Google Shape;38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Traits that are not self-reportable: Socially-influenced Perceptual Biases (Phase 2) and Cognitive Effort (Phase 3)</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MAIA-32 (Interoceptive Awareness) (Attention allocation to the self)</a:t>
            </a:r>
            <a:endParaRPr/>
          </a:p>
          <a:p>
            <a:pPr marL="0" lvl="0" indent="0" algn="l" rtl="0">
              <a:spcBef>
                <a:spcPts val="0"/>
              </a:spcBef>
              <a:spcAft>
                <a:spcPts val="0"/>
              </a:spcAft>
              <a:buNone/>
            </a:pPr>
            <a:r>
              <a:rPr lang="en-US"/>
              <a:t>Life Optimism Test (Trait Optimism)</a:t>
            </a:r>
            <a:endParaRPr/>
          </a:p>
          <a:p>
            <a:pPr marL="0" lvl="0" indent="0" algn="l" rtl="0">
              <a:spcBef>
                <a:spcPts val="0"/>
              </a:spcBef>
              <a:spcAft>
                <a:spcPts val="0"/>
              </a:spcAft>
              <a:buNone/>
            </a:pPr>
            <a:r>
              <a:rPr lang="en-US"/>
              <a:t>BIS/BAS</a:t>
            </a:r>
            <a:endParaRPr/>
          </a:p>
          <a:p>
            <a:pPr marL="457200" lvl="1" indent="0" algn="l" rtl="0">
              <a:spcBef>
                <a:spcPts val="0"/>
              </a:spcBef>
              <a:spcAft>
                <a:spcPts val="0"/>
              </a:spcAft>
              <a:buNone/>
            </a:pPr>
            <a:r>
              <a:rPr lang="en-US"/>
              <a:t>Inhibition</a:t>
            </a:r>
            <a:endParaRPr/>
          </a:p>
          <a:p>
            <a:pPr marL="457200" lvl="1" indent="0" algn="l" rtl="0">
              <a:spcBef>
                <a:spcPts val="0"/>
              </a:spcBef>
              <a:spcAft>
                <a:spcPts val="0"/>
              </a:spcAft>
              <a:buNone/>
            </a:pPr>
            <a:r>
              <a:rPr lang="en-US"/>
              <a:t>Drive</a:t>
            </a:r>
            <a:endParaRPr/>
          </a:p>
          <a:p>
            <a:pPr marL="457200" lvl="1" indent="0" algn="l" rtl="0">
              <a:spcBef>
                <a:spcPts val="0"/>
              </a:spcBef>
              <a:spcAft>
                <a:spcPts val="0"/>
              </a:spcAft>
              <a:buNone/>
            </a:pPr>
            <a:r>
              <a:rPr lang="en-US"/>
              <a:t>Fun Seeking</a:t>
            </a:r>
            <a:endParaRPr/>
          </a:p>
          <a:p>
            <a:pPr marL="457200" lvl="1" indent="0" algn="l" rtl="0">
              <a:spcBef>
                <a:spcPts val="0"/>
              </a:spcBef>
              <a:spcAft>
                <a:spcPts val="0"/>
              </a:spcAft>
              <a:buNone/>
            </a:pPr>
            <a:r>
              <a:rPr lang="en-US"/>
              <a:t>Reward Responsiveness</a:t>
            </a:r>
            <a:endParaRPr/>
          </a:p>
          <a:p>
            <a:pPr marL="0" lvl="0" indent="0" algn="l" rtl="0">
              <a:spcBef>
                <a:spcPts val="0"/>
              </a:spcBef>
              <a:spcAft>
                <a:spcPts val="0"/>
              </a:spcAft>
              <a:buNone/>
            </a:pPr>
            <a:r>
              <a:rPr lang="en-US"/>
              <a:t>Ego Resilience (Trait Resilience)</a:t>
            </a:r>
            <a:endParaRPr/>
          </a:p>
          <a:p>
            <a:pPr marL="0" lvl="0" indent="0" algn="l" rtl="0">
              <a:spcBef>
                <a:spcPts val="0"/>
              </a:spcBef>
              <a:spcAft>
                <a:spcPts val="0"/>
              </a:spcAft>
              <a:buNone/>
            </a:pPr>
            <a:r>
              <a:rPr lang="en-US"/>
              <a:t>Emotion Regulation Questionnaire</a:t>
            </a:r>
            <a:endParaRPr/>
          </a:p>
          <a:p>
            <a:pPr marL="457200" lvl="1" indent="0" algn="l" rtl="0">
              <a:spcBef>
                <a:spcPts val="0"/>
              </a:spcBef>
              <a:spcAft>
                <a:spcPts val="0"/>
              </a:spcAft>
              <a:buNone/>
            </a:pPr>
            <a:r>
              <a:rPr lang="en-US"/>
              <a:t>Trait Reappraisal -&gt; </a:t>
            </a:r>
            <a:endParaRPr/>
          </a:p>
          <a:p>
            <a:pPr marL="457200" lvl="1" indent="0" algn="l" rtl="0">
              <a:spcBef>
                <a:spcPts val="0"/>
              </a:spcBef>
              <a:spcAft>
                <a:spcPts val="0"/>
              </a:spcAft>
              <a:buNone/>
            </a:pPr>
            <a:r>
              <a:rPr lang="en-US"/>
              <a:t>Trait Suppression -&gt;</a:t>
            </a:r>
            <a:endParaRPr/>
          </a:p>
          <a:p>
            <a:pPr marL="0" lvl="0" indent="0" algn="l" rtl="0">
              <a:spcBef>
                <a:spcPts val="0"/>
              </a:spcBef>
              <a:spcAft>
                <a:spcPts val="0"/>
              </a:spcAft>
              <a:buNone/>
            </a:pPr>
            <a:r>
              <a:rPr lang="en-US"/>
              <a:t>Peters Delusions Inventory (Psychoticism)</a:t>
            </a:r>
            <a:endParaRPr/>
          </a:p>
          <a:p>
            <a:pPr marL="0" lvl="0" indent="0" algn="l" rtl="0">
              <a:spcBef>
                <a:spcPts val="0"/>
              </a:spcBef>
              <a:spcAft>
                <a:spcPts val="0"/>
              </a:spcAft>
              <a:buNone/>
            </a:pPr>
            <a:endParaRPr/>
          </a:p>
        </p:txBody>
      </p:sp>
      <p:sp>
        <p:nvSpPr>
          <p:cNvPr id="390" name="Google Shape;39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67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1d2b107bf7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37" name="Google Shape;437;g11d2b107bf7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Hierarchical Bayesian belief network</a:t>
            </a:r>
            <a:endParaRPr/>
          </a:p>
          <a:p>
            <a:pPr marL="0" lvl="0" indent="0" algn="l" rtl="0">
              <a:spcBef>
                <a:spcPts val="0"/>
              </a:spcBef>
              <a:spcAft>
                <a:spcPts val="0"/>
              </a:spcAft>
              <a:buNone/>
            </a:pPr>
            <a:r>
              <a:rPr lang="en-US"/>
              <a:t>Top-Down: Abstract -&gt; Concrete Tiers</a:t>
            </a:r>
            <a:endParaRPr/>
          </a:p>
          <a:p>
            <a:pPr marL="0" lvl="0" indent="0" algn="l" rtl="0">
              <a:spcBef>
                <a:spcPts val="0"/>
              </a:spcBef>
              <a:spcAft>
                <a:spcPts val="0"/>
              </a:spcAft>
              <a:buNone/>
            </a:pPr>
            <a:r>
              <a:rPr lang="en-US"/>
              <a:t>Abstract beliefs serve as generative models for more concrete ones</a:t>
            </a:r>
            <a:endParaRPr/>
          </a:p>
          <a:p>
            <a:pPr marL="0" lvl="0" indent="0" algn="l" rtl="0">
              <a:spcBef>
                <a:spcPts val="0"/>
              </a:spcBef>
              <a:spcAft>
                <a:spcPts val="0"/>
              </a:spcAft>
              <a:buNone/>
            </a:pPr>
            <a:r>
              <a:rPr lang="en-US"/>
              <a:t>Worldview -&gt; theories -&gt; claims -&gt; intentions</a:t>
            </a:r>
            <a:endParaRPr/>
          </a:p>
          <a:p>
            <a:pPr marL="0" lvl="0" indent="0" algn="l" rtl="0">
              <a:spcBef>
                <a:spcPts val="0"/>
              </a:spcBef>
              <a:spcAft>
                <a:spcPts val="0"/>
              </a:spcAft>
              <a:buNone/>
            </a:pPr>
            <a:r>
              <a:rPr lang="en-US"/>
              <a:t>Consider the outcome of interest (Judgments)</a:t>
            </a:r>
            <a:endParaRPr/>
          </a:p>
          <a:p>
            <a:pPr marL="0" lvl="0" indent="0" algn="l" rtl="0">
              <a:spcBef>
                <a:spcPts val="0"/>
              </a:spcBef>
              <a:spcAft>
                <a:spcPts val="0"/>
              </a:spcAft>
              <a:buNone/>
            </a:pPr>
            <a:r>
              <a:rPr lang="en-US"/>
              <a:t>Bottom-Up: Structure Learning</a:t>
            </a:r>
            <a:endParaRPr/>
          </a:p>
          <a:p>
            <a:pPr marL="342900" lvl="0" indent="-342900" algn="l" rtl="0">
              <a:spcBef>
                <a:spcPts val="0"/>
              </a:spcBef>
              <a:spcAft>
                <a:spcPts val="0"/>
              </a:spcAft>
              <a:buClr>
                <a:schemeClr val="dk1"/>
              </a:buClr>
              <a:buSzPts val="1200"/>
              <a:buFont typeface="Calibri"/>
              <a:buAutoNum type="arabicPeriod"/>
            </a:pPr>
            <a:r>
              <a:rPr lang="en-US"/>
              <a:t>Bayesian-directed Hill-Climbing (BDHC)</a:t>
            </a:r>
            <a:endParaRPr/>
          </a:p>
          <a:p>
            <a:pPr marL="342900" lvl="0" indent="-342900" algn="l" rtl="0">
              <a:spcBef>
                <a:spcPts val="0"/>
              </a:spcBef>
              <a:spcAft>
                <a:spcPts val="0"/>
              </a:spcAft>
              <a:buClr>
                <a:schemeClr val="dk1"/>
              </a:buClr>
              <a:buSzPts val="1200"/>
              <a:buFont typeface="Calibri"/>
              <a:buAutoNum type="arabicPeriod"/>
            </a:pPr>
            <a:r>
              <a:rPr lang="en-US"/>
              <a:t>Plot the log-likelihood loss and number of edges as performance indicators comparing competitive algorithms (eg., HC, MMHC) predicting out of sample data across 10 run 10-fold cross-validation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Use the adjacency matrix to produce a Gaussian linear directed acyclic graph (DAG) to represent a </a:t>
            </a:r>
            <a:r>
              <a:rPr lang="en-US" b="1"/>
              <a:t>belief network</a:t>
            </a:r>
            <a:r>
              <a:rPr lang="en-US"/>
              <a:t>.</a:t>
            </a:r>
            <a:endParaRPr/>
          </a:p>
          <a:p>
            <a:pPr marL="0" lvl="0" indent="0" algn="l" rtl="0">
              <a:spcBef>
                <a:spcPts val="0"/>
              </a:spcBef>
              <a:spcAft>
                <a:spcPts val="0"/>
              </a:spcAft>
              <a:buNone/>
            </a:pPr>
            <a:endParaRPr b="1"/>
          </a:p>
        </p:txBody>
      </p:sp>
      <p:sp>
        <p:nvSpPr>
          <p:cNvPr id="438" name="Google Shape;438;g11d2b107bf7_0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Calibri"/>
                <a:ea typeface="Calibri"/>
                <a:cs typeface="Calibri"/>
                <a:sym typeface="Calibri"/>
              </a:rPr>
              <a:t>70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8" name="Google Shape;16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a:t>Assumptions</a:t>
            </a:r>
            <a:endParaRPr b="1"/>
          </a:p>
          <a:p>
            <a:pPr marL="0" lvl="0" indent="0" algn="l" rtl="0">
              <a:lnSpc>
                <a:spcPct val="100000"/>
              </a:lnSpc>
              <a:spcBef>
                <a:spcPts val="0"/>
              </a:spcBef>
              <a:spcAft>
                <a:spcPts val="0"/>
              </a:spcAft>
              <a:buClr>
                <a:schemeClr val="dk1"/>
              </a:buClr>
              <a:buSzPts val="1100"/>
              <a:buFont typeface="Arial"/>
              <a:buNone/>
            </a:pPr>
            <a:r>
              <a:rPr lang="en-US" b="1"/>
              <a:t>If we assume these, we can make inferences about other parts of the model</a:t>
            </a:r>
            <a:endParaRPr b="1"/>
          </a:p>
          <a:p>
            <a:pPr marL="0" lvl="0" indent="0" algn="l" rtl="0">
              <a:lnSpc>
                <a:spcPct val="100000"/>
              </a:lnSpc>
              <a:spcBef>
                <a:spcPts val="0"/>
              </a:spcBef>
              <a:spcAft>
                <a:spcPts val="0"/>
              </a:spcAft>
              <a:buClr>
                <a:schemeClr val="dk1"/>
              </a:buClr>
              <a:buSzPts val="1100"/>
              <a:buFont typeface="Arial"/>
              <a:buNone/>
            </a:pPr>
            <a:r>
              <a:rPr lang="en-US" b="1"/>
              <a:t>1. Desires are stable (preferences)</a:t>
            </a:r>
            <a:endParaRPr b="1"/>
          </a:p>
          <a:p>
            <a:pPr marL="0" lvl="0" indent="0" algn="l" rtl="0">
              <a:lnSpc>
                <a:spcPct val="100000"/>
              </a:lnSpc>
              <a:spcBef>
                <a:spcPts val="0"/>
              </a:spcBef>
              <a:spcAft>
                <a:spcPts val="0"/>
              </a:spcAft>
              <a:buClr>
                <a:schemeClr val="dk1"/>
              </a:buClr>
              <a:buSzPts val="1100"/>
              <a:buFont typeface="Arial"/>
              <a:buNone/>
            </a:pPr>
            <a:r>
              <a:rPr lang="en-US" b="1"/>
              <a:t>2. Actions: Action is undesirable</a:t>
            </a:r>
            <a:endParaRPr b="1"/>
          </a:p>
          <a:p>
            <a:pPr marL="0" lvl="0" indent="0" algn="l" rtl="0">
              <a:lnSpc>
                <a:spcPct val="100000"/>
              </a:lnSpc>
              <a:spcBef>
                <a:spcPts val="0"/>
              </a:spcBef>
              <a:spcAft>
                <a:spcPts val="0"/>
              </a:spcAft>
              <a:buClr>
                <a:schemeClr val="dk1"/>
              </a:buClr>
              <a:buSzPts val="1100"/>
              <a:buFont typeface="Arial"/>
              <a:buNone/>
            </a:pPr>
            <a:r>
              <a:rPr lang="en-US" b="1"/>
              <a:t>3. Beliefs about state of world are updated by actions</a:t>
            </a:r>
            <a:endParaRPr b="1"/>
          </a:p>
          <a:p>
            <a:pPr marL="0" lvl="0" indent="0" algn="l" rtl="0">
              <a:lnSpc>
                <a:spcPct val="100000"/>
              </a:lnSpc>
              <a:spcBef>
                <a:spcPts val="0"/>
              </a:spcBef>
              <a:spcAft>
                <a:spcPts val="0"/>
              </a:spcAft>
              <a:buClr>
                <a:schemeClr val="dk1"/>
              </a:buClr>
              <a:buSzPts val="1100"/>
              <a:buFont typeface="Arial"/>
              <a:buNone/>
            </a:pPr>
            <a:r>
              <a:rPr lang="en-US" b="1"/>
              <a:t>4. World has a certain way of being perceived (e.g., Line of sight)</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Clr>
                <a:schemeClr val="dk1"/>
              </a:buClr>
              <a:buSzPts val="1100"/>
              <a:buFont typeface="Arial"/>
              <a:buNone/>
            </a:pPr>
            <a:r>
              <a:rPr lang="en-US" b="1"/>
              <a:t>Alternatively, behavior may be inconsistent with some of these, perhaps challenging these assumptions. e.g. there may be behavior inconsistent with any plausible set of beliefs given the assumptions — “wandering” in the food truck example</a:t>
            </a:r>
            <a:endParaRPr b="1"/>
          </a:p>
          <a:p>
            <a:pPr marL="0" lvl="0" indent="0" algn="l" rtl="0">
              <a:lnSpc>
                <a:spcPct val="100000"/>
              </a:lnSpc>
              <a:spcBef>
                <a:spcPts val="0"/>
              </a:spcBef>
              <a:spcAft>
                <a:spcPts val="0"/>
              </a:spcAft>
              <a:buClr>
                <a:schemeClr val="dk1"/>
              </a:buClr>
              <a:buSzPts val="1100"/>
              <a:buFont typeface="Arial"/>
              <a:buNone/>
            </a:pPr>
            <a:r>
              <a:rPr lang="en-US" b="1"/>
              <a:t>Inference allows for alternative explanations, guided by priors</a:t>
            </a:r>
            <a:endParaRPr b="1"/>
          </a:p>
          <a:p>
            <a:pPr marL="0" lvl="0" indent="0" algn="l" rtl="0">
              <a:lnSpc>
                <a:spcPct val="100000"/>
              </a:lnSpc>
              <a:spcBef>
                <a:spcPts val="0"/>
              </a:spcBef>
              <a:spcAft>
                <a:spcPts val="0"/>
              </a:spcAft>
              <a:buClr>
                <a:schemeClr val="dk1"/>
              </a:buClr>
              <a:buSzPts val="1100"/>
              <a:buFont typeface="Arial"/>
              <a:buNone/>
            </a:pPr>
            <a:r>
              <a:rPr lang="en-US" b="1"/>
              <a:t>e.g., Pr(B, D, P, S|A) </a:t>
            </a:r>
            <a:endParaRPr b="1"/>
          </a:p>
          <a:p>
            <a:pPr marL="0" lvl="0" indent="0" algn="l" rtl="0">
              <a:lnSpc>
                <a:spcPct val="100000"/>
              </a:lnSpc>
              <a:spcBef>
                <a:spcPts val="0"/>
              </a:spcBef>
              <a:spcAft>
                <a:spcPts val="0"/>
              </a:spcAft>
              <a:buClr>
                <a:schemeClr val="dk1"/>
              </a:buClr>
              <a:buSzPts val="1100"/>
              <a:buFont typeface="Arial"/>
              <a:buNone/>
            </a:pPr>
            <a:r>
              <a:rPr lang="en-US" b="1"/>
              <a:t>Is a complex inference given impoverished information.</a:t>
            </a: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r>
              <a:rPr lang="en-US" b="1"/>
              <a:t>Hierarchical Bayesian belief network</a:t>
            </a:r>
            <a:endParaRPr/>
          </a:p>
          <a:p>
            <a:pPr marL="0" lvl="0" indent="0" algn="l" rtl="0">
              <a:lnSpc>
                <a:spcPct val="100000"/>
              </a:lnSpc>
              <a:spcBef>
                <a:spcPts val="0"/>
              </a:spcBef>
              <a:spcAft>
                <a:spcPts val="0"/>
              </a:spcAft>
              <a:buSzPts val="1400"/>
              <a:buNone/>
            </a:pPr>
            <a:r>
              <a:rPr lang="en-US"/>
              <a:t>Top-Down: Abstract -&gt; Concrete Tiers</a:t>
            </a:r>
            <a:endParaRPr/>
          </a:p>
          <a:p>
            <a:pPr marL="0" lvl="0" indent="0" algn="l" rtl="0">
              <a:lnSpc>
                <a:spcPct val="100000"/>
              </a:lnSpc>
              <a:spcBef>
                <a:spcPts val="0"/>
              </a:spcBef>
              <a:spcAft>
                <a:spcPts val="0"/>
              </a:spcAft>
              <a:buSzPts val="1400"/>
              <a:buNone/>
            </a:pPr>
            <a:r>
              <a:rPr lang="en-US"/>
              <a:t>Abstract beliefs serve as generative models for more concrete ones</a:t>
            </a:r>
            <a:endParaRPr/>
          </a:p>
          <a:p>
            <a:pPr marL="0" lvl="0" indent="0" algn="l" rtl="0">
              <a:lnSpc>
                <a:spcPct val="100000"/>
              </a:lnSpc>
              <a:spcBef>
                <a:spcPts val="0"/>
              </a:spcBef>
              <a:spcAft>
                <a:spcPts val="0"/>
              </a:spcAft>
              <a:buSzPts val="1400"/>
              <a:buNone/>
            </a:pPr>
            <a:r>
              <a:rPr lang="en-US"/>
              <a:t>Worldview -&gt; theories -&gt; claims -&gt; intentions</a:t>
            </a:r>
            <a:endParaRPr/>
          </a:p>
          <a:p>
            <a:pPr marL="0" lvl="0" indent="0" algn="l" rtl="0">
              <a:lnSpc>
                <a:spcPct val="100000"/>
              </a:lnSpc>
              <a:spcBef>
                <a:spcPts val="0"/>
              </a:spcBef>
              <a:spcAft>
                <a:spcPts val="0"/>
              </a:spcAft>
              <a:buSzPts val="1400"/>
              <a:buNone/>
            </a:pPr>
            <a:r>
              <a:rPr lang="en-US"/>
              <a:t>Consider the outcome of interest (Judgments)</a:t>
            </a:r>
            <a:endParaRPr/>
          </a:p>
          <a:p>
            <a:pPr marL="0" lvl="0" indent="0" algn="l" rtl="0">
              <a:lnSpc>
                <a:spcPct val="100000"/>
              </a:lnSpc>
              <a:spcBef>
                <a:spcPts val="0"/>
              </a:spcBef>
              <a:spcAft>
                <a:spcPts val="0"/>
              </a:spcAft>
              <a:buSzPts val="1400"/>
              <a:buNone/>
            </a:pPr>
            <a:r>
              <a:rPr lang="en-US"/>
              <a:t>Bottom-Up: Structure Learning</a:t>
            </a:r>
            <a:endParaRPr/>
          </a:p>
          <a:p>
            <a:pPr marL="342900" lvl="0" indent="-342900" algn="l" rtl="0">
              <a:lnSpc>
                <a:spcPct val="100000"/>
              </a:lnSpc>
              <a:spcBef>
                <a:spcPts val="0"/>
              </a:spcBef>
              <a:spcAft>
                <a:spcPts val="0"/>
              </a:spcAft>
              <a:buClr>
                <a:schemeClr val="dk1"/>
              </a:buClr>
              <a:buSzPts val="1200"/>
              <a:buFont typeface="Calibri"/>
              <a:buAutoNum type="arabicPeriod"/>
            </a:pPr>
            <a:r>
              <a:rPr lang="en-US"/>
              <a:t>Bayesian-directed Hill-Climbing (BDHC)</a:t>
            </a:r>
            <a:endParaRPr/>
          </a:p>
          <a:p>
            <a:pPr marL="342900" lvl="0" indent="-342900" algn="l" rtl="0">
              <a:lnSpc>
                <a:spcPct val="100000"/>
              </a:lnSpc>
              <a:spcBef>
                <a:spcPts val="0"/>
              </a:spcBef>
              <a:spcAft>
                <a:spcPts val="0"/>
              </a:spcAft>
              <a:buClr>
                <a:schemeClr val="dk1"/>
              </a:buClr>
              <a:buSzPts val="1200"/>
              <a:buFont typeface="Calibri"/>
              <a:buAutoNum type="arabicPeriod"/>
            </a:pPr>
            <a:r>
              <a:rPr lang="en-US"/>
              <a:t>Plot the log-likelihood loss and number of edges as performance indicators comparing competitive algorithms (eg., HC, MMHC) predicting out of sample data across 10 run 10-fold cross-validation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Use the adjacency matrix to produce a Gaussian linear directed acyclic graph (DAG) to represent a </a:t>
            </a:r>
            <a:r>
              <a:rPr lang="en-US" b="1"/>
              <a:t>belief network</a:t>
            </a:r>
            <a:r>
              <a:rPr lang="en-US"/>
              <a:t>.</a:t>
            </a:r>
            <a:endParaRPr/>
          </a:p>
          <a:p>
            <a:pPr marL="0" lvl="0" indent="0" algn="l" rtl="0">
              <a:lnSpc>
                <a:spcPct val="100000"/>
              </a:lnSpc>
              <a:spcBef>
                <a:spcPts val="0"/>
              </a:spcBef>
              <a:spcAft>
                <a:spcPts val="0"/>
              </a:spcAft>
              <a:buSzPts val="1400"/>
              <a:buNone/>
            </a:pPr>
            <a:endParaRPr b="1"/>
          </a:p>
        </p:txBody>
      </p:sp>
      <p:sp>
        <p:nvSpPr>
          <p:cNvPr id="169" name="Google Shape;16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7" name="Google Shape;17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Analog to Multiple Broadband Inventories</a:t>
            </a:r>
            <a:endParaRPr/>
          </a:p>
          <a:p>
            <a:pPr marL="0" lvl="0" indent="0" algn="l" rtl="0">
              <a:lnSpc>
                <a:spcPct val="100000"/>
              </a:lnSpc>
              <a:spcBef>
                <a:spcPts val="0"/>
              </a:spcBef>
              <a:spcAft>
                <a:spcPts val="0"/>
              </a:spcAft>
              <a:buSzPts val="1400"/>
              <a:buNone/>
            </a:pPr>
            <a:r>
              <a:rPr lang="en-US"/>
              <a:t>Big5</a:t>
            </a:r>
            <a:endParaRPr/>
          </a:p>
        </p:txBody>
      </p:sp>
      <p:sp>
        <p:nvSpPr>
          <p:cNvPr id="178" name="Google Shape;17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extLst>
      <p:ext uri="{BB962C8B-B14F-4D97-AF65-F5344CB8AC3E}">
        <p14:creationId xmlns:p14="http://schemas.microsoft.com/office/powerpoint/2010/main" val="1627720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8"/>
          <p:cNvSpPr>
            <a:spLocks noGrp="1"/>
          </p:cNvSpPr>
          <p:nvPr>
            <p:ph type="pic" idx="2"/>
          </p:nvPr>
        </p:nvSpPr>
        <p:spPr>
          <a:xfrm>
            <a:off x="5183188" y="987425"/>
            <a:ext cx="6172200" cy="4873625"/>
          </a:xfrm>
          <a:prstGeom prst="rect">
            <a:avLst/>
          </a:prstGeom>
          <a:noFill/>
          <a:ln>
            <a:noFill/>
          </a:ln>
        </p:spPr>
      </p:sp>
      <p:sp>
        <p:nvSpPr>
          <p:cNvPr id="68" name="Google Shape;68;p3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8.png"/><Relationship Id="rId7" Type="http://schemas.openxmlformats.org/officeDocument/2006/relationships/chart" Target="../charts/chart3.xml"/><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chart" Target="../charts/chart2.xml"/><Relationship Id="rId5" Type="http://schemas.openxmlformats.org/officeDocument/2006/relationships/chart" Target="../charts/chart1.xml"/><Relationship Id="rId10" Type="http://schemas.openxmlformats.org/officeDocument/2006/relationships/chart" Target="../charts/chart6.xml"/><Relationship Id="rId4" Type="http://schemas.openxmlformats.org/officeDocument/2006/relationships/image" Target="../media/image9.png"/><Relationship Id="rId9" Type="http://schemas.openxmlformats.org/officeDocument/2006/relationships/chart" Target="../charts/char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researcher-help.prolific.co/hc/en-gb/articles/360009094594-Data-Protection-and-Privacy"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3.png"/><Relationship Id="rId7"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4.png"/><Relationship Id="rId9" Type="http://schemas.openxmlformats.org/officeDocument/2006/relationships/image" Target="../media/image76.png"/></Relationships>
</file>

<file path=ppt/slides/_rels/slide6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3.png"/><Relationship Id="rId7"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83.png"/><Relationship Id="rId5" Type="http://schemas.openxmlformats.org/officeDocument/2006/relationships/image" Target="../media/image72.png"/><Relationship Id="rId10" Type="http://schemas.openxmlformats.org/officeDocument/2006/relationships/image" Target="../media/image82.png"/><Relationship Id="rId4" Type="http://schemas.openxmlformats.org/officeDocument/2006/relationships/image" Target="../media/image4.png"/><Relationship Id="rId9" Type="http://schemas.openxmlformats.org/officeDocument/2006/relationships/image" Target="../media/image8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8" Type="http://schemas.openxmlformats.org/officeDocument/2006/relationships/hyperlink" Target="https://cran.r-project.org/web/packages/bnstruct/vignettes/bnstruct.pdf" TargetMode="External"/><Relationship Id="rId3" Type="http://schemas.openxmlformats.org/officeDocument/2006/relationships/hyperlink" Target="https://machinelearningmastery.com/introduction-to-bayesian-belief-networks/" TargetMode="External"/><Relationship Id="rId7" Type="http://schemas.openxmlformats.org/officeDocument/2006/relationships/hyperlink" Target="https://cran.r-project.org/web/packages/BayesianNetwork/vignettes/BayesianNetwork.html"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hyperlink" Target="https://www.bnlearn.com/about/teaching/slides-bnshort.pdf" TargetMode="External"/><Relationship Id="rId5" Type="http://schemas.openxmlformats.org/officeDocument/2006/relationships/hyperlink" Target="https://www.r-bloggers.com/2018/09/bayesian-network-example-with-the-bnlearn-package/" TargetMode="External"/><Relationship Id="rId4" Type="http://schemas.openxmlformats.org/officeDocument/2006/relationships/hyperlink" Target="https://www.r-bloggers.com/2015/02/bayesian-network-in-r-introduc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osf.io/6gzc5"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p:nvPr/>
        </p:nvSpPr>
        <p:spPr>
          <a:xfrm>
            <a:off x="3308350" y="-130175"/>
            <a:ext cx="6040438" cy="6040438"/>
          </a:xfrm>
          <a:prstGeom prst="rect">
            <a:avLst/>
          </a:prstGeom>
          <a:blipFill rotWithShape="1">
            <a:blip r:embed="rId3">
              <a:alphaModFix amt="34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 name="Google Shape;90;p1"/>
          <p:cNvSpPr/>
          <p:nvPr/>
        </p:nvSpPr>
        <p:spPr>
          <a:xfrm flipH="1">
            <a:off x="0" y="5349875"/>
            <a:ext cx="12192000" cy="1508125"/>
          </a:xfrm>
          <a:prstGeom prst="snip2DiagRect">
            <a:avLst>
              <a:gd name="adj1" fmla="val 0"/>
              <a:gd name="adj2" fmla="val 50000"/>
            </a:avLst>
          </a:prstGeom>
          <a:solidFill>
            <a:srgbClr val="0F45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91" name="Google Shape;91;p1"/>
          <p:cNvPicPr preferRelativeResize="0"/>
          <p:nvPr/>
        </p:nvPicPr>
        <p:blipFill rotWithShape="1">
          <a:blip r:embed="rId4">
            <a:alphaModFix/>
          </a:blip>
          <a:srcRect l="11099" t="17576" r="12080" b="17770"/>
          <a:stretch/>
        </p:blipFill>
        <p:spPr>
          <a:xfrm>
            <a:off x="5740400" y="5353050"/>
            <a:ext cx="1287463" cy="1082675"/>
          </a:xfrm>
          <a:prstGeom prst="rect">
            <a:avLst/>
          </a:prstGeom>
          <a:noFill/>
          <a:ln>
            <a:noFill/>
          </a:ln>
        </p:spPr>
      </p:pic>
      <p:sp>
        <p:nvSpPr>
          <p:cNvPr id="92" name="Google Shape;92;p1"/>
          <p:cNvSpPr/>
          <p:nvPr/>
        </p:nvSpPr>
        <p:spPr>
          <a:xfrm>
            <a:off x="3252788" y="6451600"/>
            <a:ext cx="6096000" cy="3698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Montserrat Light"/>
                <a:ea typeface="Montserrat Light"/>
                <a:cs typeface="Montserrat Light"/>
                <a:sym typeface="Montserrat Light"/>
              </a:rPr>
              <a:t>Date: 6/15</a:t>
            </a:r>
            <a:r>
              <a:rPr lang="en-US" sz="1800">
                <a:solidFill>
                  <a:srgbClr val="FFFFFF"/>
                </a:solidFill>
                <a:latin typeface="Montserrat Light"/>
                <a:ea typeface="Montserrat Light"/>
                <a:cs typeface="Montserrat Light"/>
                <a:sym typeface="Montserrat Light"/>
              </a:rPr>
              <a:t>/2022</a:t>
            </a:r>
            <a:endParaRPr sz="1400" b="0" i="0" u="none" strike="noStrike" cap="none">
              <a:solidFill>
                <a:srgbClr val="000000"/>
              </a:solidFill>
              <a:latin typeface="Arial"/>
              <a:ea typeface="Arial"/>
              <a:cs typeface="Arial"/>
              <a:sym typeface="Arial"/>
            </a:endParaRPr>
          </a:p>
        </p:txBody>
      </p:sp>
      <p:pic>
        <p:nvPicPr>
          <p:cNvPr id="93" name="Google Shape;93;p1"/>
          <p:cNvPicPr preferRelativeResize="0"/>
          <p:nvPr/>
        </p:nvPicPr>
        <p:blipFill rotWithShape="1">
          <a:blip r:embed="rId5">
            <a:alphaModFix/>
          </a:blip>
          <a:srcRect/>
          <a:stretch/>
        </p:blipFill>
        <p:spPr>
          <a:xfrm>
            <a:off x="11188700" y="5911850"/>
            <a:ext cx="1003300" cy="922338"/>
          </a:xfrm>
          <a:prstGeom prst="rect">
            <a:avLst/>
          </a:prstGeom>
          <a:noFill/>
          <a:ln>
            <a:noFill/>
          </a:ln>
        </p:spPr>
      </p:pic>
      <p:sp>
        <p:nvSpPr>
          <p:cNvPr id="94" name="Google Shape;94;p1"/>
          <p:cNvSpPr txBox="1">
            <a:spLocks noGrp="1"/>
          </p:cNvSpPr>
          <p:nvPr>
            <p:ph type="ctrTitle"/>
          </p:nvPr>
        </p:nvSpPr>
        <p:spPr>
          <a:xfrm>
            <a:off x="700088" y="1135063"/>
            <a:ext cx="10791825" cy="281781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385723"/>
              </a:buClr>
              <a:buSzPts val="4800"/>
              <a:buFont typeface="Arial"/>
              <a:buNone/>
            </a:pPr>
            <a:r>
              <a:rPr lang="en-US" sz="4800" b="1">
                <a:solidFill>
                  <a:srgbClr val="385723"/>
                </a:solidFill>
                <a:latin typeface="Arial"/>
                <a:ea typeface="Arial"/>
                <a:cs typeface="Arial"/>
                <a:sym typeface="Arial"/>
              </a:rPr>
              <a:t>Moral Judgements Online</a:t>
            </a:r>
            <a:br>
              <a:rPr lang="en-US" sz="4800" b="1">
                <a:solidFill>
                  <a:srgbClr val="385723"/>
                </a:solidFill>
                <a:latin typeface="Arial"/>
                <a:ea typeface="Arial"/>
                <a:cs typeface="Arial"/>
                <a:sym typeface="Arial"/>
              </a:rPr>
            </a:br>
            <a:r>
              <a:rPr lang="en-US" sz="4800" b="1">
                <a:solidFill>
                  <a:srgbClr val="385723"/>
                </a:solidFill>
                <a:latin typeface="Arial"/>
                <a:ea typeface="Arial"/>
                <a:cs typeface="Arial"/>
                <a:sym typeface="Arial"/>
              </a:rPr>
              <a:t> </a:t>
            </a:r>
            <a:br>
              <a:rPr lang="en-US" sz="4800" b="1">
                <a:solidFill>
                  <a:srgbClr val="385723"/>
                </a:solidFill>
                <a:latin typeface="Arial"/>
                <a:ea typeface="Arial"/>
                <a:cs typeface="Arial"/>
                <a:sym typeface="Arial"/>
              </a:rPr>
            </a:br>
            <a:r>
              <a:rPr lang="en-US" sz="2800">
                <a:solidFill>
                  <a:srgbClr val="385723"/>
                </a:solidFill>
                <a:latin typeface="Arial"/>
                <a:ea typeface="Arial"/>
                <a:cs typeface="Arial"/>
                <a:sym typeface="Arial"/>
              </a:rPr>
              <a:t>Learning Noceboes for Infectious Risk </a:t>
            </a:r>
            <a:br>
              <a:rPr lang="en-US" sz="2800">
                <a:solidFill>
                  <a:srgbClr val="385723"/>
                </a:solidFill>
                <a:latin typeface="Arial"/>
                <a:ea typeface="Arial"/>
                <a:cs typeface="Arial"/>
                <a:sym typeface="Arial"/>
              </a:rPr>
            </a:br>
            <a:r>
              <a:rPr lang="en-US" sz="2800">
                <a:solidFill>
                  <a:srgbClr val="385723"/>
                </a:solidFill>
                <a:latin typeface="Arial"/>
                <a:ea typeface="Arial"/>
                <a:cs typeface="Arial"/>
                <a:sym typeface="Arial"/>
              </a:rPr>
              <a:t>(MJOLNIR)</a:t>
            </a:r>
            <a:endParaRPr sz="4800">
              <a:solidFill>
                <a:srgbClr val="385723"/>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9"/>
        <p:cNvGrpSpPr/>
        <p:nvPr/>
      </p:nvGrpSpPr>
      <p:grpSpPr>
        <a:xfrm>
          <a:off x="0" y="0"/>
          <a:ext cx="0" cy="0"/>
          <a:chOff x="0" y="0"/>
          <a:chExt cx="0" cy="0"/>
        </a:xfrm>
      </p:grpSpPr>
      <p:pic>
        <p:nvPicPr>
          <p:cNvPr id="5" name="Image 4" descr="Une image contenant carte&#10;&#10;Description générée automatiquement">
            <a:extLst>
              <a:ext uri="{FF2B5EF4-FFF2-40B4-BE49-F238E27FC236}">
                <a16:creationId xmlns:a16="http://schemas.microsoft.com/office/drawing/2014/main" id="{47759B33-9953-F857-EAA9-C26E1A245211}"/>
              </a:ext>
            </a:extLst>
          </p:cNvPr>
          <p:cNvPicPr>
            <a:picLocks noChangeAspect="1"/>
          </p:cNvPicPr>
          <p:nvPr/>
        </p:nvPicPr>
        <p:blipFill rotWithShape="1">
          <a:blip r:embed="rId3"/>
          <a:srcRect t="3534" b="16961"/>
          <a:stretch/>
        </p:blipFill>
        <p:spPr>
          <a:xfrm>
            <a:off x="20" y="10"/>
            <a:ext cx="12191980" cy="6857990"/>
          </a:xfrm>
          <a:prstGeom prst="rect">
            <a:avLst/>
          </a:prstGeom>
        </p:spPr>
      </p:pic>
      <p:sp>
        <p:nvSpPr>
          <p:cNvPr id="175" name="Rectangle 17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Google Shape;170;p4"/>
          <p:cNvSpPr txBox="1">
            <a:spLocks noGrp="1"/>
          </p:cNvSpPr>
          <p:nvPr>
            <p:ph type="title"/>
          </p:nvPr>
        </p:nvSpPr>
        <p:spPr>
          <a:xfrm>
            <a:off x="523875" y="5317240"/>
            <a:ext cx="11210925" cy="744836"/>
          </a:xfrm>
          <a:prstGeom prst="rect">
            <a:avLst/>
          </a:prstGeom>
        </p:spPr>
        <p:txBody>
          <a:bodyPr spcFirstLastPara="1" vert="horz" lIns="91440" tIns="45720" rIns="91440" bIns="45720" rtlCol="0" anchor="ctr" anchorCtr="0">
            <a:normAutofit/>
          </a:bodyPr>
          <a:lstStyle/>
          <a:p>
            <a:pPr marL="0" lvl="0" indent="0" algn="ctr">
              <a:spcBef>
                <a:spcPct val="0"/>
              </a:spcBef>
              <a:spcAft>
                <a:spcPts val="0"/>
              </a:spcAft>
              <a:buClr>
                <a:schemeClr val="dk1"/>
              </a:buClr>
              <a:buSzPts val="4400"/>
            </a:pPr>
            <a:r>
              <a:rPr lang="en-US" sz="3600" kern="1200">
                <a:solidFill>
                  <a:schemeClr val="tx1">
                    <a:lumMod val="85000"/>
                    <a:lumOff val="15000"/>
                  </a:schemeClr>
                </a:solidFill>
                <a:latin typeface="+mj-lt"/>
                <a:ea typeface="+mj-ea"/>
                <a:cs typeface="+mj-cs"/>
              </a:rPr>
              <a:t>Demographics</a:t>
            </a:r>
          </a:p>
        </p:txBody>
      </p:sp>
      <p:cxnSp>
        <p:nvCxnSpPr>
          <p:cNvPr id="177" name="Straight Connector 17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70"/>
                                        </p:tgtEl>
                                        <p:attrNameLst>
                                          <p:attrName>style.visibility</p:attrName>
                                        </p:attrNameLst>
                                      </p:cBhvr>
                                      <p:to>
                                        <p:strVal val="visible"/>
                                      </p:to>
                                    </p:set>
                                    <p:animEffect transition="in" filter="fade">
                                      <p:cBhvr>
                                        <p:cTn id="7" dur="7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6" name="Image 5" descr="Une image contenant carte&#10;&#10;Description générée automatiquement">
            <a:extLst>
              <a:ext uri="{FF2B5EF4-FFF2-40B4-BE49-F238E27FC236}">
                <a16:creationId xmlns:a16="http://schemas.microsoft.com/office/drawing/2014/main" id="{A6378B41-D428-A606-A322-96FE2A988443}"/>
              </a:ext>
            </a:extLst>
          </p:cNvPr>
          <p:cNvPicPr>
            <a:picLocks noChangeAspect="1"/>
          </p:cNvPicPr>
          <p:nvPr/>
        </p:nvPicPr>
        <p:blipFill rotWithShape="1">
          <a:blip r:embed="rId3"/>
          <a:srcRect t="18467" b="2027"/>
          <a:stretch/>
        </p:blipFill>
        <p:spPr>
          <a:xfrm>
            <a:off x="20" y="10"/>
            <a:ext cx="12191980" cy="6857990"/>
          </a:xfrm>
          <a:prstGeom prst="rect">
            <a:avLst/>
          </a:prstGeom>
        </p:spPr>
      </p:pic>
      <p:sp>
        <p:nvSpPr>
          <p:cNvPr id="181" name="Rectangle 18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Google Shape;176;p5"/>
          <p:cNvSpPr txBox="1">
            <a:spLocks noGrp="1"/>
          </p:cNvSpPr>
          <p:nvPr>
            <p:ph type="title"/>
          </p:nvPr>
        </p:nvSpPr>
        <p:spPr>
          <a:xfrm>
            <a:off x="523875" y="5317240"/>
            <a:ext cx="11210925" cy="744836"/>
          </a:xfrm>
          <a:prstGeom prst="rect">
            <a:avLst/>
          </a:prstGeom>
        </p:spPr>
        <p:txBody>
          <a:bodyPr spcFirstLastPara="1" vert="horz" lIns="91440" tIns="45720" rIns="91440" bIns="45720" rtlCol="0" anchor="ctr" anchorCtr="0">
            <a:normAutofit/>
          </a:bodyPr>
          <a:lstStyle/>
          <a:p>
            <a:pPr marL="0" lvl="0" indent="0" algn="ctr">
              <a:spcBef>
                <a:spcPct val="0"/>
              </a:spcBef>
              <a:spcAft>
                <a:spcPts val="0"/>
              </a:spcAft>
              <a:buClr>
                <a:schemeClr val="dk1"/>
              </a:buClr>
              <a:buSzPts val="4400"/>
            </a:pPr>
            <a:r>
              <a:rPr lang="en-US" sz="3600" kern="1200">
                <a:solidFill>
                  <a:schemeClr val="tx1">
                    <a:lumMod val="85000"/>
                    <a:lumOff val="15000"/>
                  </a:schemeClr>
                </a:solidFill>
                <a:latin typeface="+mj-lt"/>
                <a:ea typeface="+mj-ea"/>
                <a:cs typeface="+mj-cs"/>
              </a:rPr>
              <a:t>Demographics</a:t>
            </a:r>
          </a:p>
        </p:txBody>
      </p:sp>
      <p:cxnSp>
        <p:nvCxnSpPr>
          <p:cNvPr id="183" name="Straight Connector 18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88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76"/>
                                        </p:tgtEl>
                                        <p:attrNameLst>
                                          <p:attrName>style.visibility</p:attrName>
                                        </p:attrNameLst>
                                      </p:cBhvr>
                                      <p:to>
                                        <p:strVal val="visible"/>
                                      </p:to>
                                    </p:set>
                                    <p:animEffect transition="in" filter="fade">
                                      <p:cBhvr>
                                        <p:cTn id="7" dur="4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sp useBgFill="1">
        <p:nvSpPr>
          <p:cNvPr id="200" name="Rectangle 199">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Google Shape;176;p5"/>
          <p:cNvSpPr txBox="1">
            <a:spLocks noGrp="1"/>
          </p:cNvSpPr>
          <p:nvPr>
            <p:ph type="title"/>
          </p:nvPr>
        </p:nvSpPr>
        <p:spPr>
          <a:xfrm>
            <a:off x="1036684" y="1152144"/>
            <a:ext cx="3888999" cy="3072393"/>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dk1"/>
              </a:buClr>
              <a:buSzPts val="4400"/>
            </a:pPr>
            <a:r>
              <a:rPr lang="en-US" sz="4300" kern="1200">
                <a:solidFill>
                  <a:schemeClr val="tx1"/>
                </a:solidFill>
                <a:latin typeface="+mj-lt"/>
                <a:ea typeface="+mj-ea"/>
                <a:cs typeface="+mj-cs"/>
              </a:rPr>
              <a:t>Demographics</a:t>
            </a:r>
          </a:p>
        </p:txBody>
      </p:sp>
      <p:sp>
        <p:nvSpPr>
          <p:cNvPr id="177" name="Google Shape;177;p5"/>
          <p:cNvSpPr txBox="1">
            <a:spLocks noGrp="1"/>
          </p:cNvSpPr>
          <p:nvPr>
            <p:ph type="body" idx="1"/>
          </p:nvPr>
        </p:nvSpPr>
        <p:spPr>
          <a:xfrm>
            <a:off x="1036684" y="4462272"/>
            <a:ext cx="3953501" cy="1272831"/>
          </a:xfrm>
          <a:prstGeom prst="rect">
            <a:avLst/>
          </a:prstGeom>
        </p:spPr>
        <p:txBody>
          <a:bodyPr spcFirstLastPara="1" vert="horz" lIns="91440" tIns="45720" rIns="91440" bIns="45720" rtlCol="0" anchor="t" anchorCtr="0">
            <a:normAutofit/>
          </a:bodyPr>
          <a:lstStyle/>
          <a:p>
            <a:pPr marL="0" lvl="0" indent="0">
              <a:spcAft>
                <a:spcPts val="0"/>
              </a:spcAft>
              <a:buClr>
                <a:schemeClr val="dk1"/>
              </a:buClr>
              <a:buSzPts val="2800"/>
              <a:buNone/>
            </a:pPr>
            <a:r>
              <a:rPr lang="en-US" sz="2400" kern="1200">
                <a:solidFill>
                  <a:schemeClr val="tx1"/>
                </a:solidFill>
                <a:latin typeface="+mn-lt"/>
                <a:ea typeface="+mn-ea"/>
                <a:cs typeface="+mn-cs"/>
              </a:rPr>
              <a:t>Race And Ethnicity</a:t>
            </a:r>
          </a:p>
        </p:txBody>
      </p:sp>
      <p:sp>
        <p:nvSpPr>
          <p:cNvPr id="202" name="Rectangle 201">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 name="Group 203">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05"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 2" descr="Une image contenant table&#10;&#10;Description générée automatiquement">
            <a:extLst>
              <a:ext uri="{FF2B5EF4-FFF2-40B4-BE49-F238E27FC236}">
                <a16:creationId xmlns:a16="http://schemas.microsoft.com/office/drawing/2014/main" id="{0CA10AA1-7713-EAEB-0508-3D9E4C9008B3}"/>
              </a:ext>
            </a:extLst>
          </p:cNvPr>
          <p:cNvPicPr>
            <a:picLocks noChangeAspect="1"/>
          </p:cNvPicPr>
          <p:nvPr/>
        </p:nvPicPr>
        <p:blipFill>
          <a:blip r:embed="rId3"/>
          <a:stretch>
            <a:fillRect/>
          </a:stretch>
        </p:blipFill>
        <p:spPr>
          <a:xfrm>
            <a:off x="5509008" y="254746"/>
            <a:ext cx="6428067" cy="2972979"/>
          </a:xfrm>
          <a:prstGeom prst="rect">
            <a:avLst/>
          </a:prstGeom>
        </p:spPr>
      </p:pic>
      <p:sp>
        <p:nvSpPr>
          <p:cNvPr id="226" name="Rectangle 225">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table&#10;&#10;Description générée automatiquement">
            <a:extLst>
              <a:ext uri="{FF2B5EF4-FFF2-40B4-BE49-F238E27FC236}">
                <a16:creationId xmlns:a16="http://schemas.microsoft.com/office/drawing/2014/main" id="{C4666B32-7710-2A2B-478E-BE8BB33B0781}"/>
              </a:ext>
            </a:extLst>
          </p:cNvPr>
          <p:cNvPicPr>
            <a:picLocks noChangeAspect="1"/>
          </p:cNvPicPr>
          <p:nvPr/>
        </p:nvPicPr>
        <p:blipFill>
          <a:blip r:embed="rId4"/>
          <a:stretch>
            <a:fillRect/>
          </a:stretch>
        </p:blipFill>
        <p:spPr>
          <a:xfrm>
            <a:off x="5509008" y="3551299"/>
            <a:ext cx="6428068" cy="2989051"/>
          </a:xfrm>
          <a:prstGeom prst="rect">
            <a:avLst/>
          </a:prstGeom>
        </p:spPr>
      </p:pic>
    </p:spTree>
    <p:extLst>
      <p:ext uri="{BB962C8B-B14F-4D97-AF65-F5344CB8AC3E}">
        <p14:creationId xmlns:p14="http://schemas.microsoft.com/office/powerpoint/2010/main" val="2030286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sp useBgFill="1">
        <p:nvSpPr>
          <p:cNvPr id="189" name="Rectangle 188">
            <a:extLst>
              <a:ext uri="{FF2B5EF4-FFF2-40B4-BE49-F238E27FC236}">
                <a16:creationId xmlns:a16="http://schemas.microsoft.com/office/drawing/2014/main" id="{0450C687-86B5-4248-BEBB-0B59B7977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066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Google Shape;176;p5"/>
          <p:cNvSpPr txBox="1">
            <a:spLocks noGrp="1"/>
          </p:cNvSpPr>
          <p:nvPr>
            <p:ph type="title"/>
          </p:nvPr>
        </p:nvSpPr>
        <p:spPr>
          <a:xfrm>
            <a:off x="1166648" y="721805"/>
            <a:ext cx="4264888" cy="2221992"/>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sz="4200"/>
              <a:t>Demographics</a:t>
            </a:r>
            <a:endParaRPr lang="fr-US" sz="4200"/>
          </a:p>
        </p:txBody>
      </p:sp>
      <p:sp>
        <p:nvSpPr>
          <p:cNvPr id="193" name="Rectangle 19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a:extLst>
              <a:ext uri="{FF2B5EF4-FFF2-40B4-BE49-F238E27FC236}">
                <a16:creationId xmlns:a16="http://schemas.microsoft.com/office/drawing/2014/main" id="{A9B4CF53-BC95-46A2-B37D-D05450472B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6" name="Rectangle 64">
              <a:extLst>
                <a:ext uri="{FF2B5EF4-FFF2-40B4-BE49-F238E27FC236}">
                  <a16:creationId xmlns:a16="http://schemas.microsoft.com/office/drawing/2014/main" id="{82FB6946-B6BC-49D3-BB97-5BB97BCDA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66">
              <a:extLst>
                <a:ext uri="{FF2B5EF4-FFF2-40B4-BE49-F238E27FC236}">
                  <a16:creationId xmlns:a16="http://schemas.microsoft.com/office/drawing/2014/main" id="{D7D05801-3139-44B5-9BA4-80BF38143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64">
              <a:extLst>
                <a:ext uri="{FF2B5EF4-FFF2-40B4-BE49-F238E27FC236}">
                  <a16:creationId xmlns:a16="http://schemas.microsoft.com/office/drawing/2014/main" id="{C1285406-A9A8-420E-B8E4-793B60049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66">
              <a:extLst>
                <a:ext uri="{FF2B5EF4-FFF2-40B4-BE49-F238E27FC236}">
                  <a16:creationId xmlns:a16="http://schemas.microsoft.com/office/drawing/2014/main" id="{8B3D20EE-1C4E-4D4C-BCA6-8EDFF7C50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64">
              <a:extLst>
                <a:ext uri="{FF2B5EF4-FFF2-40B4-BE49-F238E27FC236}">
                  <a16:creationId xmlns:a16="http://schemas.microsoft.com/office/drawing/2014/main" id="{C1515A89-664B-462C-9F5A-1E58EC54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66">
              <a:extLst>
                <a:ext uri="{FF2B5EF4-FFF2-40B4-BE49-F238E27FC236}">
                  <a16:creationId xmlns:a16="http://schemas.microsoft.com/office/drawing/2014/main" id="{A3161A7D-FA76-4326-BAB9-6E0233A01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64">
              <a:extLst>
                <a:ext uri="{FF2B5EF4-FFF2-40B4-BE49-F238E27FC236}">
                  <a16:creationId xmlns:a16="http://schemas.microsoft.com/office/drawing/2014/main" id="{AA24BE7B-1AAC-463B-9FEF-7590317F4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66">
              <a:extLst>
                <a:ext uri="{FF2B5EF4-FFF2-40B4-BE49-F238E27FC236}">
                  <a16:creationId xmlns:a16="http://schemas.microsoft.com/office/drawing/2014/main" id="{56AB4F15-4844-457A-AF46-3D1D1AE34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64">
              <a:extLst>
                <a:ext uri="{FF2B5EF4-FFF2-40B4-BE49-F238E27FC236}">
                  <a16:creationId xmlns:a16="http://schemas.microsoft.com/office/drawing/2014/main" id="{2260C4BD-CAAF-4776-AD3C-8449E4750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66">
              <a:extLst>
                <a:ext uri="{FF2B5EF4-FFF2-40B4-BE49-F238E27FC236}">
                  <a16:creationId xmlns:a16="http://schemas.microsoft.com/office/drawing/2014/main" id="{BFEFE041-1ED6-448D-AB61-539755AB9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64">
              <a:extLst>
                <a:ext uri="{FF2B5EF4-FFF2-40B4-BE49-F238E27FC236}">
                  <a16:creationId xmlns:a16="http://schemas.microsoft.com/office/drawing/2014/main" id="{91B5294C-A473-487E-B001-D0B9E60E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66">
              <a:extLst>
                <a:ext uri="{FF2B5EF4-FFF2-40B4-BE49-F238E27FC236}">
                  <a16:creationId xmlns:a16="http://schemas.microsoft.com/office/drawing/2014/main" id="{1CB2FBA8-54F5-4AAC-A317-EE8CD705E5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64">
              <a:extLst>
                <a:ext uri="{FF2B5EF4-FFF2-40B4-BE49-F238E27FC236}">
                  <a16:creationId xmlns:a16="http://schemas.microsoft.com/office/drawing/2014/main" id="{260C043C-3DD1-45AE-8C57-3B00D058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66">
              <a:extLst>
                <a:ext uri="{FF2B5EF4-FFF2-40B4-BE49-F238E27FC236}">
                  <a16:creationId xmlns:a16="http://schemas.microsoft.com/office/drawing/2014/main" id="{2AF05C5C-202A-4D8F-BE6C-10BBC01B0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64">
              <a:extLst>
                <a:ext uri="{FF2B5EF4-FFF2-40B4-BE49-F238E27FC236}">
                  <a16:creationId xmlns:a16="http://schemas.microsoft.com/office/drawing/2014/main" id="{D5F0CE7E-3C13-48B7-B758-56D1ECF99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66">
              <a:extLst>
                <a:ext uri="{FF2B5EF4-FFF2-40B4-BE49-F238E27FC236}">
                  <a16:creationId xmlns:a16="http://schemas.microsoft.com/office/drawing/2014/main" id="{62231363-AC94-4C4D-A832-B5F6C25F02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64">
              <a:extLst>
                <a:ext uri="{FF2B5EF4-FFF2-40B4-BE49-F238E27FC236}">
                  <a16:creationId xmlns:a16="http://schemas.microsoft.com/office/drawing/2014/main" id="{109068F2-E473-4D37-8B86-E277B12CE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66">
              <a:extLst>
                <a:ext uri="{FF2B5EF4-FFF2-40B4-BE49-F238E27FC236}">
                  <a16:creationId xmlns:a16="http://schemas.microsoft.com/office/drawing/2014/main" id="{69243EA3-CC31-43A5-B7BA-8077D99453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64">
              <a:extLst>
                <a:ext uri="{FF2B5EF4-FFF2-40B4-BE49-F238E27FC236}">
                  <a16:creationId xmlns:a16="http://schemas.microsoft.com/office/drawing/2014/main" id="{81597D69-9411-4FE0-9741-385ED1D4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66">
              <a:extLst>
                <a:ext uri="{FF2B5EF4-FFF2-40B4-BE49-F238E27FC236}">
                  <a16:creationId xmlns:a16="http://schemas.microsoft.com/office/drawing/2014/main" id="{AEC6CFC5-C230-4B82-B3DA-852FC60C2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7" name="Rectangle 21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Google Shape;177;p5"/>
          <p:cNvSpPr txBox="1">
            <a:spLocks noGrp="1"/>
          </p:cNvSpPr>
          <p:nvPr>
            <p:ph type="body" idx="1"/>
          </p:nvPr>
        </p:nvSpPr>
        <p:spPr>
          <a:xfrm>
            <a:off x="1166648" y="3531476"/>
            <a:ext cx="4264888" cy="3034862"/>
          </a:xfrm>
          <a:prstGeom prst="rect">
            <a:avLst/>
          </a:prstGeom>
        </p:spPr>
        <p:txBody>
          <a:bodyPr spcFirstLastPara="1" lIns="91425" tIns="45700" rIns="91425" bIns="45700" anchor="ctr" anchorCtr="0">
            <a:normAutofit/>
          </a:bodyPr>
          <a:lstStyle/>
          <a:p>
            <a:r>
              <a:rPr lang="en-US" sz="1800" b="1" i="1"/>
              <a:t>Age and DOB - a young sample</a:t>
            </a:r>
          </a:p>
          <a:p>
            <a:pPr marL="228600" lvl="0" indent="-228600" rtl="0">
              <a:spcBef>
                <a:spcPts val="0"/>
              </a:spcBef>
              <a:spcAft>
                <a:spcPts val="600"/>
              </a:spcAft>
              <a:buClr>
                <a:schemeClr val="dk1"/>
              </a:buClr>
              <a:buSzPts val="2800"/>
              <a:buChar char="•"/>
            </a:pPr>
            <a:endParaRPr lang="en-US" sz="1800"/>
          </a:p>
        </p:txBody>
      </p:sp>
      <p:pic>
        <p:nvPicPr>
          <p:cNvPr id="4" name="Image 3">
            <a:extLst>
              <a:ext uri="{FF2B5EF4-FFF2-40B4-BE49-F238E27FC236}">
                <a16:creationId xmlns:a16="http://schemas.microsoft.com/office/drawing/2014/main" id="{F9EF595B-5A3E-C759-ABB3-89E55E70AD0E}"/>
              </a:ext>
            </a:extLst>
          </p:cNvPr>
          <p:cNvPicPr>
            <a:picLocks noChangeAspect="1"/>
          </p:cNvPicPr>
          <p:nvPr/>
        </p:nvPicPr>
        <p:blipFill>
          <a:blip r:embed="rId3"/>
          <a:stretch>
            <a:fillRect/>
          </a:stretch>
        </p:blipFill>
        <p:spPr>
          <a:xfrm>
            <a:off x="6377040" y="1529167"/>
            <a:ext cx="5526788" cy="3799666"/>
          </a:xfrm>
          <a:prstGeom prst="rect">
            <a:avLst/>
          </a:prstGeom>
        </p:spPr>
      </p:pic>
    </p:spTree>
    <p:extLst>
      <p:ext uri="{BB962C8B-B14F-4D97-AF65-F5344CB8AC3E}">
        <p14:creationId xmlns:p14="http://schemas.microsoft.com/office/powerpoint/2010/main" val="2897753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sp useBgFill="1">
        <p:nvSpPr>
          <p:cNvPr id="189" name="Rectangle 188">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Google Shape;176;p5"/>
          <p:cNvSpPr txBox="1">
            <a:spLocks noGrp="1"/>
          </p:cNvSpPr>
          <p:nvPr>
            <p:ph type="title"/>
          </p:nvPr>
        </p:nvSpPr>
        <p:spPr>
          <a:xfrm>
            <a:off x="1036685" y="1152144"/>
            <a:ext cx="3794760" cy="3072393"/>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dk1"/>
              </a:buClr>
              <a:buSzPts val="4400"/>
            </a:pPr>
            <a:r>
              <a:rPr lang="en-US" sz="4300" kern="1200">
                <a:solidFill>
                  <a:schemeClr val="tx1"/>
                </a:solidFill>
                <a:latin typeface="+mj-lt"/>
                <a:ea typeface="+mj-ea"/>
                <a:cs typeface="+mj-cs"/>
              </a:rPr>
              <a:t>Demographics</a:t>
            </a:r>
          </a:p>
        </p:txBody>
      </p:sp>
      <p:sp>
        <p:nvSpPr>
          <p:cNvPr id="177" name="Google Shape;177;p5"/>
          <p:cNvSpPr txBox="1">
            <a:spLocks noGrp="1"/>
          </p:cNvSpPr>
          <p:nvPr>
            <p:ph type="body" idx="1"/>
          </p:nvPr>
        </p:nvSpPr>
        <p:spPr>
          <a:xfrm>
            <a:off x="1036684" y="4462272"/>
            <a:ext cx="3794760" cy="1272831"/>
          </a:xfrm>
          <a:prstGeom prst="rect">
            <a:avLst/>
          </a:prstGeom>
        </p:spPr>
        <p:txBody>
          <a:bodyPr spcFirstLastPara="1" vert="horz" lIns="91440" tIns="45720" rIns="91440" bIns="45720" rtlCol="0" anchor="t" anchorCtr="0">
            <a:normAutofit/>
          </a:bodyPr>
          <a:lstStyle/>
          <a:p>
            <a:pPr marL="0" indent="0">
              <a:buNone/>
            </a:pPr>
            <a:r>
              <a:rPr lang="en-US" sz="2400" b="1" i="1" kern="1200">
                <a:solidFill>
                  <a:schemeClr val="tx1"/>
                </a:solidFill>
                <a:latin typeface="+mn-lt"/>
                <a:ea typeface="+mn-ea"/>
                <a:cs typeface="+mn-cs"/>
              </a:rPr>
              <a:t>Sexe – overrepresentation of Female </a:t>
            </a:r>
          </a:p>
        </p:txBody>
      </p:sp>
      <p:grpSp>
        <p:nvGrpSpPr>
          <p:cNvPr id="197" name="Group 196">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8"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 2" descr="Une image contenant table&#10;&#10;Description générée automatiquement">
            <a:extLst>
              <a:ext uri="{FF2B5EF4-FFF2-40B4-BE49-F238E27FC236}">
                <a16:creationId xmlns:a16="http://schemas.microsoft.com/office/drawing/2014/main" id="{A28DBB11-00F2-26B2-18C0-4BDEF368898C}"/>
              </a:ext>
            </a:extLst>
          </p:cNvPr>
          <p:cNvPicPr>
            <a:picLocks noChangeAspect="1"/>
          </p:cNvPicPr>
          <p:nvPr/>
        </p:nvPicPr>
        <p:blipFill>
          <a:blip r:embed="rId3"/>
          <a:stretch>
            <a:fillRect/>
          </a:stretch>
        </p:blipFill>
        <p:spPr>
          <a:xfrm>
            <a:off x="5619404" y="1978377"/>
            <a:ext cx="6192981" cy="2926183"/>
          </a:xfrm>
          <a:prstGeom prst="rect">
            <a:avLst/>
          </a:prstGeom>
        </p:spPr>
      </p:pic>
    </p:spTree>
    <p:extLst>
      <p:ext uri="{BB962C8B-B14F-4D97-AF65-F5344CB8AC3E}">
        <p14:creationId xmlns:p14="http://schemas.microsoft.com/office/powerpoint/2010/main" val="799690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sp useBgFill="1">
        <p:nvSpPr>
          <p:cNvPr id="198" name="Rectangle 197">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Google Shape;176;p5"/>
          <p:cNvSpPr txBox="1">
            <a:spLocks noGrp="1"/>
          </p:cNvSpPr>
          <p:nvPr>
            <p:ph type="title"/>
          </p:nvPr>
        </p:nvSpPr>
        <p:spPr>
          <a:xfrm>
            <a:off x="1036684" y="1152144"/>
            <a:ext cx="3888999" cy="3072393"/>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dk1"/>
              </a:buClr>
              <a:buSzPts val="4400"/>
            </a:pPr>
            <a:r>
              <a:rPr lang="en-US" sz="4300" kern="1200">
                <a:solidFill>
                  <a:schemeClr val="tx1"/>
                </a:solidFill>
                <a:latin typeface="+mj-lt"/>
                <a:ea typeface="+mj-ea"/>
                <a:cs typeface="+mj-cs"/>
              </a:rPr>
              <a:t>Demographics</a:t>
            </a:r>
          </a:p>
        </p:txBody>
      </p:sp>
      <p:sp>
        <p:nvSpPr>
          <p:cNvPr id="177" name="Google Shape;177;p5"/>
          <p:cNvSpPr txBox="1">
            <a:spLocks noGrp="1"/>
          </p:cNvSpPr>
          <p:nvPr>
            <p:ph type="body" idx="1"/>
          </p:nvPr>
        </p:nvSpPr>
        <p:spPr>
          <a:xfrm>
            <a:off x="1036684" y="4462272"/>
            <a:ext cx="3953501" cy="1272831"/>
          </a:xfrm>
          <a:prstGeom prst="rect">
            <a:avLst/>
          </a:prstGeom>
        </p:spPr>
        <p:txBody>
          <a:bodyPr spcFirstLastPara="1" vert="horz" lIns="91440" tIns="45720" rIns="91440" bIns="45720" rtlCol="0" anchor="t" anchorCtr="0">
            <a:normAutofit/>
          </a:bodyPr>
          <a:lstStyle/>
          <a:p>
            <a:pPr marL="0" lvl="0" indent="0">
              <a:buNone/>
            </a:pPr>
            <a:r>
              <a:rPr lang="en-US" sz="2400" b="1" i="1" kern="1200">
                <a:solidFill>
                  <a:schemeClr val="tx1"/>
                </a:solidFill>
                <a:latin typeface="+mn-lt"/>
                <a:ea typeface="+mn-ea"/>
                <a:cs typeface="+mn-cs"/>
              </a:rPr>
              <a:t>Education – college students and college graduates</a:t>
            </a:r>
          </a:p>
        </p:txBody>
      </p:sp>
      <p:sp>
        <p:nvSpPr>
          <p:cNvPr id="200" name="Rectangle 19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2" name="Group 201">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03"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 2" descr="Une image contenant texte&#10;&#10;Description générée automatiquement">
            <a:extLst>
              <a:ext uri="{FF2B5EF4-FFF2-40B4-BE49-F238E27FC236}">
                <a16:creationId xmlns:a16="http://schemas.microsoft.com/office/drawing/2014/main" id="{3D651A75-8C0F-A8BC-BDF0-4296CC38FBF7}"/>
              </a:ext>
            </a:extLst>
          </p:cNvPr>
          <p:cNvPicPr>
            <a:picLocks noChangeAspect="1"/>
          </p:cNvPicPr>
          <p:nvPr/>
        </p:nvPicPr>
        <p:blipFill>
          <a:blip r:embed="rId3"/>
          <a:stretch>
            <a:fillRect/>
          </a:stretch>
        </p:blipFill>
        <p:spPr>
          <a:xfrm>
            <a:off x="5677297" y="248821"/>
            <a:ext cx="6091488" cy="2984829"/>
          </a:xfrm>
          <a:prstGeom prst="rect">
            <a:avLst/>
          </a:prstGeom>
        </p:spPr>
      </p:pic>
      <p:sp>
        <p:nvSpPr>
          <p:cNvPr id="224" name="Rectangle 22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table&#10;&#10;Description générée automatiquement">
            <a:extLst>
              <a:ext uri="{FF2B5EF4-FFF2-40B4-BE49-F238E27FC236}">
                <a16:creationId xmlns:a16="http://schemas.microsoft.com/office/drawing/2014/main" id="{1A325989-B927-E383-1B18-38050AA10791}"/>
              </a:ext>
            </a:extLst>
          </p:cNvPr>
          <p:cNvPicPr>
            <a:picLocks noChangeAspect="1"/>
          </p:cNvPicPr>
          <p:nvPr/>
        </p:nvPicPr>
        <p:blipFill>
          <a:blip r:embed="rId4"/>
          <a:stretch>
            <a:fillRect/>
          </a:stretch>
        </p:blipFill>
        <p:spPr>
          <a:xfrm>
            <a:off x="5716593" y="3482471"/>
            <a:ext cx="6012898" cy="3126707"/>
          </a:xfrm>
          <a:prstGeom prst="rect">
            <a:avLst/>
          </a:prstGeom>
        </p:spPr>
      </p:pic>
    </p:spTree>
    <p:extLst>
      <p:ext uri="{BB962C8B-B14F-4D97-AF65-F5344CB8AC3E}">
        <p14:creationId xmlns:p14="http://schemas.microsoft.com/office/powerpoint/2010/main" val="1331749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sp useBgFill="1">
        <p:nvSpPr>
          <p:cNvPr id="191" name="Rectangle 190">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Google Shape;176;p5"/>
          <p:cNvSpPr txBox="1">
            <a:spLocks noGrp="1"/>
          </p:cNvSpPr>
          <p:nvPr>
            <p:ph type="title"/>
          </p:nvPr>
        </p:nvSpPr>
        <p:spPr>
          <a:xfrm>
            <a:off x="1036684" y="1152144"/>
            <a:ext cx="3888999" cy="3072393"/>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dk1"/>
              </a:buClr>
              <a:buSzPts val="4400"/>
            </a:pPr>
            <a:r>
              <a:rPr lang="en-US" sz="4300" kern="1200">
                <a:solidFill>
                  <a:schemeClr val="tx1"/>
                </a:solidFill>
                <a:latin typeface="+mj-lt"/>
                <a:ea typeface="+mj-ea"/>
                <a:cs typeface="+mj-cs"/>
              </a:rPr>
              <a:t>Demographics</a:t>
            </a:r>
          </a:p>
        </p:txBody>
      </p:sp>
      <p:sp>
        <p:nvSpPr>
          <p:cNvPr id="177" name="Google Shape;177;p5"/>
          <p:cNvSpPr txBox="1">
            <a:spLocks noGrp="1"/>
          </p:cNvSpPr>
          <p:nvPr>
            <p:ph type="body" idx="1"/>
          </p:nvPr>
        </p:nvSpPr>
        <p:spPr>
          <a:xfrm>
            <a:off x="1036684" y="4462272"/>
            <a:ext cx="3953501" cy="1272831"/>
          </a:xfrm>
          <a:prstGeom prst="rect">
            <a:avLst/>
          </a:prstGeom>
        </p:spPr>
        <p:txBody>
          <a:bodyPr spcFirstLastPara="1" vert="horz" lIns="91440" tIns="45720" rIns="91440" bIns="45720" rtlCol="0" anchor="t" anchorCtr="0">
            <a:normAutofit/>
          </a:bodyPr>
          <a:lstStyle/>
          <a:p>
            <a:pPr marL="0" lvl="0" indent="0">
              <a:buNone/>
            </a:pPr>
            <a:r>
              <a:rPr lang="en-US" sz="2400" b="1" i="1" kern="1200">
                <a:solidFill>
                  <a:schemeClr val="tx1"/>
                </a:solidFill>
                <a:latin typeface="+mn-lt"/>
                <a:ea typeface="+mn-ea"/>
                <a:cs typeface="+mn-cs"/>
              </a:rPr>
              <a:t>Country of birth – small majority of Americans</a:t>
            </a:r>
          </a:p>
        </p:txBody>
      </p:sp>
      <p:sp>
        <p:nvSpPr>
          <p:cNvPr id="193" name="Rectangle 19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6"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 4" descr="Une image contenant table&#10;&#10;Description générée automatiquement">
            <a:extLst>
              <a:ext uri="{FF2B5EF4-FFF2-40B4-BE49-F238E27FC236}">
                <a16:creationId xmlns:a16="http://schemas.microsoft.com/office/drawing/2014/main" id="{BA105072-2B70-1477-1B5F-7FFDC039B246}"/>
              </a:ext>
            </a:extLst>
          </p:cNvPr>
          <p:cNvPicPr>
            <a:picLocks noChangeAspect="1"/>
          </p:cNvPicPr>
          <p:nvPr/>
        </p:nvPicPr>
        <p:blipFill>
          <a:blip r:embed="rId3"/>
          <a:stretch>
            <a:fillRect/>
          </a:stretch>
        </p:blipFill>
        <p:spPr>
          <a:xfrm>
            <a:off x="5509008" y="1018079"/>
            <a:ext cx="6428067" cy="1446313"/>
          </a:xfrm>
          <a:prstGeom prst="rect">
            <a:avLst/>
          </a:prstGeom>
        </p:spPr>
      </p:pic>
      <p:sp>
        <p:nvSpPr>
          <p:cNvPr id="217" name="Rectangle 21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descr="Une image contenant table&#10;&#10;Description générée automatiquement">
            <a:extLst>
              <a:ext uri="{FF2B5EF4-FFF2-40B4-BE49-F238E27FC236}">
                <a16:creationId xmlns:a16="http://schemas.microsoft.com/office/drawing/2014/main" id="{EBB439EF-B310-01F1-F2E3-422D76EED6D1}"/>
              </a:ext>
            </a:extLst>
          </p:cNvPr>
          <p:cNvPicPr>
            <a:picLocks noChangeAspect="1"/>
          </p:cNvPicPr>
          <p:nvPr/>
        </p:nvPicPr>
        <p:blipFill>
          <a:blip r:embed="rId4"/>
          <a:stretch>
            <a:fillRect/>
          </a:stretch>
        </p:blipFill>
        <p:spPr>
          <a:xfrm>
            <a:off x="6221677" y="3482471"/>
            <a:ext cx="5002730" cy="3126707"/>
          </a:xfrm>
          <a:prstGeom prst="rect">
            <a:avLst/>
          </a:prstGeom>
        </p:spPr>
      </p:pic>
    </p:spTree>
    <p:extLst>
      <p:ext uri="{BB962C8B-B14F-4D97-AF65-F5344CB8AC3E}">
        <p14:creationId xmlns:p14="http://schemas.microsoft.com/office/powerpoint/2010/main" val="2311733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sp useBgFill="1">
        <p:nvSpPr>
          <p:cNvPr id="189" name="Rectangle 188">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Google Shape;176;p5"/>
          <p:cNvSpPr txBox="1">
            <a:spLocks noGrp="1"/>
          </p:cNvSpPr>
          <p:nvPr>
            <p:ph type="title"/>
          </p:nvPr>
        </p:nvSpPr>
        <p:spPr>
          <a:xfrm>
            <a:off x="1036685" y="1152144"/>
            <a:ext cx="3794760" cy="3072393"/>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dk1"/>
              </a:buClr>
              <a:buSzPts val="4400"/>
            </a:pPr>
            <a:r>
              <a:rPr lang="en-US" sz="4300" kern="1200">
                <a:solidFill>
                  <a:schemeClr val="tx1"/>
                </a:solidFill>
                <a:latin typeface="+mj-lt"/>
                <a:ea typeface="+mj-ea"/>
                <a:cs typeface="+mj-cs"/>
              </a:rPr>
              <a:t>Demographics</a:t>
            </a:r>
          </a:p>
        </p:txBody>
      </p:sp>
      <p:sp>
        <p:nvSpPr>
          <p:cNvPr id="177" name="Google Shape;177;p5"/>
          <p:cNvSpPr txBox="1">
            <a:spLocks noGrp="1"/>
          </p:cNvSpPr>
          <p:nvPr>
            <p:ph type="body" idx="1"/>
          </p:nvPr>
        </p:nvSpPr>
        <p:spPr>
          <a:xfrm>
            <a:off x="1036684" y="4462272"/>
            <a:ext cx="3794760" cy="1272831"/>
          </a:xfrm>
          <a:prstGeom prst="rect">
            <a:avLst/>
          </a:prstGeom>
        </p:spPr>
        <p:txBody>
          <a:bodyPr spcFirstLastPara="1" vert="horz" lIns="91440" tIns="45720" rIns="91440" bIns="45720" rtlCol="0" anchor="t" anchorCtr="0">
            <a:normAutofit/>
          </a:bodyPr>
          <a:lstStyle/>
          <a:p>
            <a:pPr marL="0" lvl="0" indent="0">
              <a:buNone/>
            </a:pPr>
            <a:r>
              <a:rPr lang="en-US" sz="2400" b="1" i="1" kern="1200">
                <a:solidFill>
                  <a:schemeClr val="tx1"/>
                </a:solidFill>
                <a:latin typeface="+mn-lt"/>
                <a:ea typeface="+mn-ea"/>
                <a:cs typeface="+mn-cs"/>
              </a:rPr>
              <a:t>Revenue – very disparate incomes</a:t>
            </a:r>
          </a:p>
        </p:txBody>
      </p:sp>
      <p:grpSp>
        <p:nvGrpSpPr>
          <p:cNvPr id="197" name="Group 196">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8"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 2" descr="Une image contenant table&#10;&#10;Description générée automatiquement">
            <a:extLst>
              <a:ext uri="{FF2B5EF4-FFF2-40B4-BE49-F238E27FC236}">
                <a16:creationId xmlns:a16="http://schemas.microsoft.com/office/drawing/2014/main" id="{A8E9ED2D-D3E3-0BF5-D923-079F7B6872DD}"/>
              </a:ext>
            </a:extLst>
          </p:cNvPr>
          <p:cNvPicPr>
            <a:picLocks noChangeAspect="1"/>
          </p:cNvPicPr>
          <p:nvPr/>
        </p:nvPicPr>
        <p:blipFill>
          <a:blip r:embed="rId3"/>
          <a:stretch>
            <a:fillRect/>
          </a:stretch>
        </p:blipFill>
        <p:spPr>
          <a:xfrm>
            <a:off x="5619404" y="1459714"/>
            <a:ext cx="6192981" cy="3963508"/>
          </a:xfrm>
          <a:prstGeom prst="rect">
            <a:avLst/>
          </a:prstGeom>
        </p:spPr>
      </p:pic>
    </p:spTree>
    <p:extLst>
      <p:ext uri="{BB962C8B-B14F-4D97-AF65-F5344CB8AC3E}">
        <p14:creationId xmlns:p14="http://schemas.microsoft.com/office/powerpoint/2010/main" val="2893664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sp useBgFill="1">
        <p:nvSpPr>
          <p:cNvPr id="191" name="Rectangle 190">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Google Shape;176;p5"/>
          <p:cNvSpPr txBox="1">
            <a:spLocks noGrp="1"/>
          </p:cNvSpPr>
          <p:nvPr>
            <p:ph type="title"/>
          </p:nvPr>
        </p:nvSpPr>
        <p:spPr>
          <a:xfrm>
            <a:off x="1036684" y="1152144"/>
            <a:ext cx="3888999" cy="3072393"/>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dk1"/>
              </a:buClr>
              <a:buSzPts val="4400"/>
            </a:pPr>
            <a:r>
              <a:rPr lang="en-US" sz="4300" kern="1200">
                <a:solidFill>
                  <a:schemeClr val="tx1"/>
                </a:solidFill>
                <a:latin typeface="+mj-lt"/>
                <a:ea typeface="+mj-ea"/>
                <a:cs typeface="+mj-cs"/>
              </a:rPr>
              <a:t>Demographics</a:t>
            </a:r>
          </a:p>
        </p:txBody>
      </p:sp>
      <p:sp>
        <p:nvSpPr>
          <p:cNvPr id="177" name="Google Shape;177;p5"/>
          <p:cNvSpPr txBox="1">
            <a:spLocks noGrp="1"/>
          </p:cNvSpPr>
          <p:nvPr>
            <p:ph type="body" idx="1"/>
          </p:nvPr>
        </p:nvSpPr>
        <p:spPr>
          <a:xfrm>
            <a:off x="1036684" y="4462272"/>
            <a:ext cx="3953501" cy="1272831"/>
          </a:xfrm>
          <a:prstGeom prst="rect">
            <a:avLst/>
          </a:prstGeom>
        </p:spPr>
        <p:txBody>
          <a:bodyPr spcFirstLastPara="1" vert="horz" lIns="91440" tIns="45720" rIns="91440" bIns="45720" rtlCol="0" anchor="t" anchorCtr="0">
            <a:normAutofit/>
          </a:bodyPr>
          <a:lstStyle/>
          <a:p>
            <a:pPr marL="0" lvl="0" indent="0">
              <a:spcAft>
                <a:spcPts val="600"/>
              </a:spcAft>
              <a:buClr>
                <a:schemeClr val="dk1"/>
              </a:buClr>
              <a:buSzPts val="2800"/>
              <a:buNone/>
            </a:pPr>
            <a:r>
              <a:rPr lang="en-US" sz="2400" kern="1200">
                <a:solidFill>
                  <a:schemeClr val="tx1"/>
                </a:solidFill>
                <a:latin typeface="+mn-lt"/>
                <a:ea typeface="+mn-ea"/>
                <a:cs typeface="+mn-cs"/>
              </a:rPr>
              <a:t>Income country of birth and Age</a:t>
            </a:r>
          </a:p>
        </p:txBody>
      </p:sp>
      <p:sp>
        <p:nvSpPr>
          <p:cNvPr id="193" name="Rectangle 19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6"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 2">
            <a:extLst>
              <a:ext uri="{FF2B5EF4-FFF2-40B4-BE49-F238E27FC236}">
                <a16:creationId xmlns:a16="http://schemas.microsoft.com/office/drawing/2014/main" id="{4FBD66C2-44F3-3B7A-DECF-D7E8E9B004EB}"/>
              </a:ext>
            </a:extLst>
          </p:cNvPr>
          <p:cNvPicPr>
            <a:picLocks noChangeAspect="1"/>
          </p:cNvPicPr>
          <p:nvPr/>
        </p:nvPicPr>
        <p:blipFill>
          <a:blip r:embed="rId3"/>
          <a:stretch>
            <a:fillRect/>
          </a:stretch>
        </p:blipFill>
        <p:spPr>
          <a:xfrm>
            <a:off x="6528314" y="248821"/>
            <a:ext cx="4389454" cy="2984829"/>
          </a:xfrm>
          <a:prstGeom prst="rect">
            <a:avLst/>
          </a:prstGeom>
        </p:spPr>
      </p:pic>
      <p:sp>
        <p:nvSpPr>
          <p:cNvPr id="217" name="Rectangle 21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88A36275-A390-F2DD-18AE-AFB1F5984232}"/>
              </a:ext>
            </a:extLst>
          </p:cNvPr>
          <p:cNvPicPr>
            <a:picLocks noChangeAspect="1"/>
          </p:cNvPicPr>
          <p:nvPr/>
        </p:nvPicPr>
        <p:blipFill>
          <a:blip r:embed="rId4"/>
          <a:stretch>
            <a:fillRect/>
          </a:stretch>
        </p:blipFill>
        <p:spPr>
          <a:xfrm>
            <a:off x="6581461" y="3482471"/>
            <a:ext cx="4283161" cy="3126707"/>
          </a:xfrm>
          <a:prstGeom prst="rect">
            <a:avLst/>
          </a:prstGeom>
        </p:spPr>
      </p:pic>
    </p:spTree>
    <p:extLst>
      <p:ext uri="{BB962C8B-B14F-4D97-AF65-F5344CB8AC3E}">
        <p14:creationId xmlns:p14="http://schemas.microsoft.com/office/powerpoint/2010/main" val="1454303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sp useBgFill="1">
        <p:nvSpPr>
          <p:cNvPr id="207" name="Rectangle 206">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Google Shape;176;p5"/>
          <p:cNvSpPr txBox="1">
            <a:spLocks noGrp="1"/>
          </p:cNvSpPr>
          <p:nvPr>
            <p:ph type="title"/>
          </p:nvPr>
        </p:nvSpPr>
        <p:spPr>
          <a:xfrm>
            <a:off x="1036685" y="1152144"/>
            <a:ext cx="3794760" cy="3072393"/>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dk1"/>
              </a:buClr>
              <a:buSzPts val="4400"/>
            </a:pPr>
            <a:r>
              <a:rPr lang="en-US" sz="4300" kern="1200">
                <a:solidFill>
                  <a:schemeClr val="tx1"/>
                </a:solidFill>
                <a:latin typeface="+mj-lt"/>
                <a:ea typeface="+mj-ea"/>
                <a:cs typeface="+mj-cs"/>
              </a:rPr>
              <a:t>Demographics</a:t>
            </a:r>
          </a:p>
        </p:txBody>
      </p:sp>
      <p:sp>
        <p:nvSpPr>
          <p:cNvPr id="177" name="Google Shape;177;p5"/>
          <p:cNvSpPr txBox="1">
            <a:spLocks noGrp="1"/>
          </p:cNvSpPr>
          <p:nvPr>
            <p:ph type="body" idx="1"/>
          </p:nvPr>
        </p:nvSpPr>
        <p:spPr>
          <a:xfrm>
            <a:off x="1036684" y="4462272"/>
            <a:ext cx="3794760" cy="1272831"/>
          </a:xfrm>
          <a:prstGeom prst="rect">
            <a:avLst/>
          </a:prstGeom>
        </p:spPr>
        <p:txBody>
          <a:bodyPr spcFirstLastPara="1" vert="horz" lIns="91440" tIns="45720" rIns="91440" bIns="45720" rtlCol="0" anchor="t" anchorCtr="0">
            <a:normAutofit/>
          </a:bodyPr>
          <a:lstStyle/>
          <a:p>
            <a:pPr marL="0" lvl="0" indent="0">
              <a:spcAft>
                <a:spcPts val="0"/>
              </a:spcAft>
              <a:buClr>
                <a:schemeClr val="dk1"/>
              </a:buClr>
              <a:buSzPts val="2800"/>
              <a:buNone/>
            </a:pPr>
            <a:r>
              <a:rPr lang="en-US" sz="2400" kern="1200">
                <a:solidFill>
                  <a:schemeClr val="tx1"/>
                </a:solidFill>
                <a:latin typeface="+mn-lt"/>
                <a:ea typeface="+mn-ea"/>
                <a:cs typeface="+mn-cs"/>
              </a:rPr>
              <a:t>7 clusters</a:t>
            </a:r>
          </a:p>
        </p:txBody>
      </p:sp>
      <p:grpSp>
        <p:nvGrpSpPr>
          <p:cNvPr id="215" name="Group 214">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16"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 4">
            <a:extLst>
              <a:ext uri="{FF2B5EF4-FFF2-40B4-BE49-F238E27FC236}">
                <a16:creationId xmlns:a16="http://schemas.microsoft.com/office/drawing/2014/main" id="{6A01EC7C-F75D-02A8-9D5F-74F9262DAE41}"/>
              </a:ext>
            </a:extLst>
          </p:cNvPr>
          <p:cNvPicPr>
            <a:picLocks noChangeAspect="1"/>
          </p:cNvPicPr>
          <p:nvPr/>
        </p:nvPicPr>
        <p:blipFill>
          <a:blip r:embed="rId3"/>
          <a:stretch>
            <a:fillRect/>
          </a:stretch>
        </p:blipFill>
        <p:spPr>
          <a:xfrm>
            <a:off x="5619404" y="1815811"/>
            <a:ext cx="6192981" cy="3251315"/>
          </a:xfrm>
          <a:prstGeom prst="rect">
            <a:avLst/>
          </a:prstGeom>
        </p:spPr>
      </p:pic>
    </p:spTree>
    <p:extLst>
      <p:ext uri="{BB962C8B-B14F-4D97-AF65-F5344CB8AC3E}">
        <p14:creationId xmlns:p14="http://schemas.microsoft.com/office/powerpoint/2010/main" val="3000647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1333156bff3_2_0"/>
          <p:cNvSpPr/>
          <p:nvPr/>
        </p:nvSpPr>
        <p:spPr>
          <a:xfrm flipH="1">
            <a:off x="0" y="5349875"/>
            <a:ext cx="12192000" cy="1508125"/>
          </a:xfrm>
          <a:custGeom>
            <a:avLst/>
            <a:gdLst/>
            <a:ahLst/>
            <a:cxnLst/>
            <a:rect l="l" t="t" r="r" b="b"/>
            <a:pathLst>
              <a:path w="12192000" h="1508125" extrusionOk="0">
                <a:moveTo>
                  <a:pt x="0" y="0"/>
                </a:moveTo>
                <a:lnTo>
                  <a:pt x="11437938" y="0"/>
                </a:lnTo>
                <a:lnTo>
                  <a:pt x="12192000" y="754063"/>
                </a:lnTo>
                <a:lnTo>
                  <a:pt x="12192000" y="1508125"/>
                </a:lnTo>
                <a:lnTo>
                  <a:pt x="12192000" y="1508125"/>
                </a:lnTo>
                <a:lnTo>
                  <a:pt x="754063" y="1508125"/>
                </a:lnTo>
                <a:lnTo>
                  <a:pt x="0" y="754063"/>
                </a:lnTo>
                <a:lnTo>
                  <a:pt x="0" y="0"/>
                </a:lnTo>
                <a:close/>
              </a:path>
            </a:pathLst>
          </a:custGeom>
          <a:solidFill>
            <a:srgbClr val="0F452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101" name="Google Shape;101;g1333156bff3_2_0"/>
          <p:cNvPicPr preferRelativeResize="0"/>
          <p:nvPr/>
        </p:nvPicPr>
        <p:blipFill rotWithShape="1">
          <a:blip r:embed="rId3">
            <a:alphaModFix/>
          </a:blip>
          <a:srcRect/>
          <a:stretch/>
        </p:blipFill>
        <p:spPr>
          <a:xfrm>
            <a:off x="11188700" y="5911850"/>
            <a:ext cx="1003300" cy="922337"/>
          </a:xfrm>
          <a:prstGeom prst="rect">
            <a:avLst/>
          </a:prstGeom>
          <a:noFill/>
          <a:ln>
            <a:noFill/>
          </a:ln>
        </p:spPr>
      </p:pic>
      <p:pic>
        <p:nvPicPr>
          <p:cNvPr id="102" name="Google Shape;102;g1333156bff3_2_0"/>
          <p:cNvPicPr preferRelativeResize="0"/>
          <p:nvPr/>
        </p:nvPicPr>
        <p:blipFill rotWithShape="1">
          <a:blip r:embed="rId4">
            <a:alphaModFix/>
          </a:blip>
          <a:srcRect l="11100" t="17572" r="12076" b="17773"/>
          <a:stretch/>
        </p:blipFill>
        <p:spPr>
          <a:xfrm>
            <a:off x="5551487" y="5353050"/>
            <a:ext cx="1773237" cy="1490663"/>
          </a:xfrm>
          <a:prstGeom prst="rect">
            <a:avLst/>
          </a:prstGeom>
          <a:noFill/>
          <a:ln>
            <a:noFill/>
          </a:ln>
        </p:spPr>
      </p:pic>
      <p:sp>
        <p:nvSpPr>
          <p:cNvPr id="103" name="Google Shape;103;g1333156bff3_2_0"/>
          <p:cNvSpPr txBox="1"/>
          <p:nvPr/>
        </p:nvSpPr>
        <p:spPr>
          <a:xfrm>
            <a:off x="485775" y="5508625"/>
            <a:ext cx="48975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D6A300"/>
              </a:buClr>
              <a:buSzPts val="4400"/>
              <a:buFont typeface="Montserrat Black"/>
              <a:buNone/>
            </a:pPr>
            <a:r>
              <a:rPr lang="en-US" sz="4400" b="1" i="0" u="none">
                <a:solidFill>
                  <a:srgbClr val="D6A300"/>
                </a:solidFill>
                <a:latin typeface="Montserrat Black"/>
                <a:ea typeface="Montserrat Black"/>
                <a:cs typeface="Montserrat Black"/>
                <a:sym typeface="Montserrat Black"/>
              </a:rPr>
              <a:t>Motivation</a:t>
            </a:r>
            <a:endParaRPr/>
          </a:p>
        </p:txBody>
      </p:sp>
      <p:sp>
        <p:nvSpPr>
          <p:cNvPr id="104" name="Google Shape;104;g1333156bff3_2_0"/>
          <p:cNvSpPr txBox="1">
            <a:spLocks noGrp="1"/>
          </p:cNvSpPr>
          <p:nvPr>
            <p:ph type="body" idx="1"/>
          </p:nvPr>
        </p:nvSpPr>
        <p:spPr>
          <a:xfrm>
            <a:off x="838200" y="10001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300">
                <a:latin typeface="Arial"/>
                <a:ea typeface="Arial"/>
                <a:cs typeface="Arial"/>
                <a:sym typeface="Arial"/>
              </a:rPr>
              <a:t>•Collective crises heightens sensitivity to social interactions</a:t>
            </a:r>
            <a:endParaRPr sz="23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2300">
                <a:latin typeface="Arial"/>
                <a:ea typeface="Arial"/>
                <a:cs typeface="Arial"/>
                <a:sym typeface="Arial"/>
              </a:rPr>
              <a:t>•Moral responsibility can be a powerful motivator</a:t>
            </a:r>
            <a:endParaRPr sz="23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2300">
                <a:latin typeface="Arial"/>
                <a:ea typeface="Arial"/>
                <a:cs typeface="Arial"/>
                <a:sym typeface="Arial"/>
              </a:rPr>
              <a:t>•Continued exposure and chronic anxiety can worsen outcomes</a:t>
            </a:r>
            <a:endParaRPr sz="23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2300">
                <a:latin typeface="Arial"/>
                <a:ea typeface="Arial"/>
                <a:cs typeface="Arial"/>
                <a:sym typeface="Arial"/>
              </a:rPr>
              <a:t>•How we behave determines how we will cope</a:t>
            </a:r>
            <a:endParaRPr sz="2300">
              <a:latin typeface="Arial"/>
              <a:ea typeface="Arial"/>
              <a:cs typeface="Arial"/>
              <a:sym typeface="Arial"/>
            </a:endParaRPr>
          </a:p>
          <a:p>
            <a:pPr marL="0" marR="0" lvl="0" indent="0" algn="l" rtl="0">
              <a:lnSpc>
                <a:spcPct val="90000"/>
              </a:lnSpc>
              <a:spcBef>
                <a:spcPts val="1000"/>
              </a:spcBef>
              <a:spcAft>
                <a:spcPts val="0"/>
              </a:spcAft>
              <a:buClr>
                <a:schemeClr val="dk1"/>
              </a:buClr>
              <a:buSzPts val="2400"/>
              <a:buFont typeface="Arial"/>
              <a:buNone/>
            </a:pPr>
            <a:endParaRPr/>
          </a:p>
        </p:txBody>
      </p:sp>
      <p:pic>
        <p:nvPicPr>
          <p:cNvPr id="105" name="Google Shape;105;g1333156bff3_2_0"/>
          <p:cNvPicPr preferRelativeResize="0"/>
          <p:nvPr/>
        </p:nvPicPr>
        <p:blipFill rotWithShape="1">
          <a:blip r:embed="rId5">
            <a:alphaModFix/>
          </a:blip>
          <a:srcRect/>
          <a:stretch/>
        </p:blipFill>
        <p:spPr>
          <a:xfrm>
            <a:off x="9507537" y="288925"/>
            <a:ext cx="2016125" cy="2016125"/>
          </a:xfrm>
          <a:prstGeom prst="rect">
            <a:avLst/>
          </a:prstGeom>
          <a:noFill/>
          <a:ln>
            <a:noFill/>
          </a:ln>
        </p:spPr>
      </p:pic>
      <p:grpSp>
        <p:nvGrpSpPr>
          <p:cNvPr id="106" name="Google Shape;106;g1333156bff3_2_0"/>
          <p:cNvGrpSpPr/>
          <p:nvPr/>
        </p:nvGrpSpPr>
        <p:grpSpPr>
          <a:xfrm>
            <a:off x="7081881" y="2469573"/>
            <a:ext cx="4897512" cy="2514108"/>
            <a:chOff x="3100040" y="1407745"/>
            <a:chExt cx="4961013" cy="2547222"/>
          </a:xfrm>
        </p:grpSpPr>
        <p:pic>
          <p:nvPicPr>
            <p:cNvPr id="107" name="Google Shape;107;g1333156bff3_2_0"/>
            <p:cNvPicPr preferRelativeResize="0"/>
            <p:nvPr/>
          </p:nvPicPr>
          <p:blipFill rotWithShape="1">
            <a:blip r:embed="rId6">
              <a:alphaModFix/>
            </a:blip>
            <a:srcRect l="33251" r="1780" b="49446"/>
            <a:stretch/>
          </p:blipFill>
          <p:spPr>
            <a:xfrm>
              <a:off x="3100040" y="1407745"/>
              <a:ext cx="3248722" cy="2547222"/>
            </a:xfrm>
            <a:prstGeom prst="rect">
              <a:avLst/>
            </a:prstGeom>
            <a:noFill/>
            <a:ln>
              <a:noFill/>
            </a:ln>
          </p:spPr>
        </p:pic>
        <p:pic>
          <p:nvPicPr>
            <p:cNvPr id="108" name="Google Shape;108;g1333156bff3_2_0"/>
            <p:cNvPicPr preferRelativeResize="0"/>
            <p:nvPr/>
          </p:nvPicPr>
          <p:blipFill rotWithShape="1">
            <a:blip r:embed="rId6">
              <a:alphaModFix/>
            </a:blip>
            <a:srcRect l="65756" t="50000"/>
            <a:stretch/>
          </p:blipFill>
          <p:spPr>
            <a:xfrm>
              <a:off x="6348762" y="1407745"/>
              <a:ext cx="1712291" cy="2547222"/>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sp useBgFill="1">
        <p:nvSpPr>
          <p:cNvPr id="189" name="Rectangle 188">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Google Shape;176;p5"/>
          <p:cNvSpPr txBox="1">
            <a:spLocks noGrp="1"/>
          </p:cNvSpPr>
          <p:nvPr>
            <p:ph type="title"/>
          </p:nvPr>
        </p:nvSpPr>
        <p:spPr>
          <a:xfrm>
            <a:off x="1036685" y="1152144"/>
            <a:ext cx="3794760" cy="3072393"/>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dk1"/>
              </a:buClr>
              <a:buSzPts val="4400"/>
            </a:pPr>
            <a:r>
              <a:rPr lang="en-US" sz="4300" kern="1200">
                <a:solidFill>
                  <a:schemeClr val="tx1"/>
                </a:solidFill>
                <a:latin typeface="+mj-lt"/>
                <a:ea typeface="+mj-ea"/>
                <a:cs typeface="+mj-cs"/>
              </a:rPr>
              <a:t>Demographics</a:t>
            </a:r>
          </a:p>
        </p:txBody>
      </p:sp>
      <p:sp>
        <p:nvSpPr>
          <p:cNvPr id="177" name="Google Shape;177;p5"/>
          <p:cNvSpPr txBox="1">
            <a:spLocks noGrp="1"/>
          </p:cNvSpPr>
          <p:nvPr>
            <p:ph type="body" idx="1"/>
          </p:nvPr>
        </p:nvSpPr>
        <p:spPr>
          <a:xfrm>
            <a:off x="1036684" y="4462272"/>
            <a:ext cx="3794760" cy="1272831"/>
          </a:xfrm>
          <a:prstGeom prst="rect">
            <a:avLst/>
          </a:prstGeom>
        </p:spPr>
        <p:txBody>
          <a:bodyPr spcFirstLastPara="1" vert="horz" lIns="91440" tIns="45720" rIns="91440" bIns="45720" rtlCol="0" anchor="t" anchorCtr="0">
            <a:normAutofit/>
          </a:bodyPr>
          <a:lstStyle/>
          <a:p>
            <a:pPr marL="0" lvl="0" indent="0">
              <a:spcAft>
                <a:spcPts val="0"/>
              </a:spcAft>
              <a:buClr>
                <a:schemeClr val="dk1"/>
              </a:buClr>
              <a:buSzPts val="2800"/>
              <a:buNone/>
            </a:pPr>
            <a:r>
              <a:rPr lang="en-US" sz="2400" kern="1200">
                <a:solidFill>
                  <a:schemeClr val="tx1"/>
                </a:solidFill>
                <a:latin typeface="+mn-lt"/>
                <a:ea typeface="+mn-ea"/>
                <a:cs typeface="+mn-cs"/>
              </a:rPr>
              <a:t>Frequency of cluster</a:t>
            </a:r>
          </a:p>
        </p:txBody>
      </p:sp>
      <p:grpSp>
        <p:nvGrpSpPr>
          <p:cNvPr id="197" name="Group 196">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8"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 2" descr="Une image contenant table&#10;&#10;Description générée automatiquement">
            <a:extLst>
              <a:ext uri="{FF2B5EF4-FFF2-40B4-BE49-F238E27FC236}">
                <a16:creationId xmlns:a16="http://schemas.microsoft.com/office/drawing/2014/main" id="{83943C26-48A6-7308-7D49-FE7DE78B8835}"/>
              </a:ext>
            </a:extLst>
          </p:cNvPr>
          <p:cNvPicPr>
            <a:picLocks noChangeAspect="1"/>
          </p:cNvPicPr>
          <p:nvPr/>
        </p:nvPicPr>
        <p:blipFill>
          <a:blip r:embed="rId3"/>
          <a:stretch>
            <a:fillRect/>
          </a:stretch>
        </p:blipFill>
        <p:spPr>
          <a:xfrm>
            <a:off x="5619404" y="1002982"/>
            <a:ext cx="6192981" cy="48769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sp useBgFill="1">
        <p:nvSpPr>
          <p:cNvPr id="191" name="Rectangle 190">
            <a:extLst>
              <a:ext uri="{FF2B5EF4-FFF2-40B4-BE49-F238E27FC236}">
                <a16:creationId xmlns:a16="http://schemas.microsoft.com/office/drawing/2014/main" id="{7D67C2EE-AFA7-458A-8695-51B546F47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0"/>
            <a:ext cx="1158503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Google Shape;176;p5"/>
          <p:cNvSpPr txBox="1">
            <a:spLocks noGrp="1"/>
          </p:cNvSpPr>
          <p:nvPr>
            <p:ph type="title"/>
          </p:nvPr>
        </p:nvSpPr>
        <p:spPr>
          <a:xfrm>
            <a:off x="1166649" y="721805"/>
            <a:ext cx="10258732" cy="2147520"/>
          </a:xfrm>
          <a:prstGeom prst="rect">
            <a:avLst/>
          </a:prstGeom>
        </p:spPr>
        <p:txBody>
          <a:bodyPr spcFirstLastPara="1" lIns="91425" tIns="45700" rIns="91425" bIns="45700" anchor="b" anchorCtr="0">
            <a:normAutofit/>
          </a:bodyPr>
          <a:lstStyle/>
          <a:p>
            <a:pPr marL="0" lvl="0" indent="0" rtl="0">
              <a:spcBef>
                <a:spcPts val="0"/>
              </a:spcBef>
              <a:spcAft>
                <a:spcPts val="0"/>
              </a:spcAft>
              <a:buClr>
                <a:schemeClr val="dk1"/>
              </a:buClr>
              <a:buSzPts val="4400"/>
              <a:buFont typeface="Calibri"/>
              <a:buNone/>
            </a:pPr>
            <a:r>
              <a:rPr lang="en-US" sz="6000"/>
              <a:t>Demographics</a:t>
            </a:r>
            <a:endParaRPr lang="fr-US" sz="6000"/>
          </a:p>
        </p:txBody>
      </p:sp>
      <p:grpSp>
        <p:nvGrpSpPr>
          <p:cNvPr id="197" name="Group 196">
            <a:extLst>
              <a:ext uri="{FF2B5EF4-FFF2-40B4-BE49-F238E27FC236}">
                <a16:creationId xmlns:a16="http://schemas.microsoft.com/office/drawing/2014/main" id="{1221A507-76C4-489F-9F32-ECC44C5D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98" name="Rectangle 64">
              <a:extLst>
                <a:ext uri="{FF2B5EF4-FFF2-40B4-BE49-F238E27FC236}">
                  <a16:creationId xmlns:a16="http://schemas.microsoft.com/office/drawing/2014/main" id="{7DC847D7-5EB9-4FE0-B168-3DE1EB4EF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66">
              <a:extLst>
                <a:ext uri="{FF2B5EF4-FFF2-40B4-BE49-F238E27FC236}">
                  <a16:creationId xmlns:a16="http://schemas.microsoft.com/office/drawing/2014/main" id="{F6F873C5-6B08-4AFE-A352-0A7CBBF46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64">
              <a:extLst>
                <a:ext uri="{FF2B5EF4-FFF2-40B4-BE49-F238E27FC236}">
                  <a16:creationId xmlns:a16="http://schemas.microsoft.com/office/drawing/2014/main" id="{B0DB0814-1ED8-487C-B9C3-0A3D8FCF9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66">
              <a:extLst>
                <a:ext uri="{FF2B5EF4-FFF2-40B4-BE49-F238E27FC236}">
                  <a16:creationId xmlns:a16="http://schemas.microsoft.com/office/drawing/2014/main" id="{F5F3852A-F720-4D40-A134-9973D3E1F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64">
              <a:extLst>
                <a:ext uri="{FF2B5EF4-FFF2-40B4-BE49-F238E27FC236}">
                  <a16:creationId xmlns:a16="http://schemas.microsoft.com/office/drawing/2014/main" id="{1B5D5737-4218-40BA-8AF2-1AE5DECD3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66">
              <a:extLst>
                <a:ext uri="{FF2B5EF4-FFF2-40B4-BE49-F238E27FC236}">
                  <a16:creationId xmlns:a16="http://schemas.microsoft.com/office/drawing/2014/main" id="{B935F463-D65C-49FE-A92B-41F5ECDA68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64">
              <a:extLst>
                <a:ext uri="{FF2B5EF4-FFF2-40B4-BE49-F238E27FC236}">
                  <a16:creationId xmlns:a16="http://schemas.microsoft.com/office/drawing/2014/main" id="{F6CA73CF-0DFE-4798-BC6E-C387843B4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66">
              <a:extLst>
                <a:ext uri="{FF2B5EF4-FFF2-40B4-BE49-F238E27FC236}">
                  <a16:creationId xmlns:a16="http://schemas.microsoft.com/office/drawing/2014/main" id="{98C7D6EA-A5D9-4522-AE62-F469FE68F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64">
              <a:extLst>
                <a:ext uri="{FF2B5EF4-FFF2-40B4-BE49-F238E27FC236}">
                  <a16:creationId xmlns:a16="http://schemas.microsoft.com/office/drawing/2014/main" id="{B04050F1-B046-473B-B19A-E9E56235E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66">
              <a:extLst>
                <a:ext uri="{FF2B5EF4-FFF2-40B4-BE49-F238E27FC236}">
                  <a16:creationId xmlns:a16="http://schemas.microsoft.com/office/drawing/2014/main" id="{975EDD96-1800-4F89-BFE1-9B91350FB6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64">
              <a:extLst>
                <a:ext uri="{FF2B5EF4-FFF2-40B4-BE49-F238E27FC236}">
                  <a16:creationId xmlns:a16="http://schemas.microsoft.com/office/drawing/2014/main" id="{20884670-A662-4E05-AAE8-45BD00526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66">
              <a:extLst>
                <a:ext uri="{FF2B5EF4-FFF2-40B4-BE49-F238E27FC236}">
                  <a16:creationId xmlns:a16="http://schemas.microsoft.com/office/drawing/2014/main" id="{3FF1EA1E-0B30-4AB3-9D10-CAFB149C8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64">
              <a:extLst>
                <a:ext uri="{FF2B5EF4-FFF2-40B4-BE49-F238E27FC236}">
                  <a16:creationId xmlns:a16="http://schemas.microsoft.com/office/drawing/2014/main" id="{45623CE9-FC05-43E5-A0BF-7BD5F22B8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66">
              <a:extLst>
                <a:ext uri="{FF2B5EF4-FFF2-40B4-BE49-F238E27FC236}">
                  <a16:creationId xmlns:a16="http://schemas.microsoft.com/office/drawing/2014/main" id="{E5FDD108-3711-4CC4-AA3A-62731494D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64">
              <a:extLst>
                <a:ext uri="{FF2B5EF4-FFF2-40B4-BE49-F238E27FC236}">
                  <a16:creationId xmlns:a16="http://schemas.microsoft.com/office/drawing/2014/main" id="{A17CDDB6-3812-4D05-B01E-102B32F6B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66">
              <a:extLst>
                <a:ext uri="{FF2B5EF4-FFF2-40B4-BE49-F238E27FC236}">
                  <a16:creationId xmlns:a16="http://schemas.microsoft.com/office/drawing/2014/main" id="{D6726100-858D-44CA-B0A8-DC13EA7BF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64">
              <a:extLst>
                <a:ext uri="{FF2B5EF4-FFF2-40B4-BE49-F238E27FC236}">
                  <a16:creationId xmlns:a16="http://schemas.microsoft.com/office/drawing/2014/main" id="{C299ED46-3E2E-408F-82A1-FB2A0A2B9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66">
              <a:extLst>
                <a:ext uri="{FF2B5EF4-FFF2-40B4-BE49-F238E27FC236}">
                  <a16:creationId xmlns:a16="http://schemas.microsoft.com/office/drawing/2014/main" id="{772859DA-EE4D-4BF7-B000-0718B4A0F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64">
              <a:extLst>
                <a:ext uri="{FF2B5EF4-FFF2-40B4-BE49-F238E27FC236}">
                  <a16:creationId xmlns:a16="http://schemas.microsoft.com/office/drawing/2014/main" id="{666A5CAC-B220-49E0-A1BC-AD5F16827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66">
              <a:extLst>
                <a:ext uri="{FF2B5EF4-FFF2-40B4-BE49-F238E27FC236}">
                  <a16:creationId xmlns:a16="http://schemas.microsoft.com/office/drawing/2014/main" id="{6690C2E3-0443-48E4-8F94-E3D9113FF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9" name="Rectangle 21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Google Shape;177;p5"/>
          <p:cNvSpPr txBox="1">
            <a:spLocks noGrp="1"/>
          </p:cNvSpPr>
          <p:nvPr>
            <p:ph type="body" idx="1"/>
          </p:nvPr>
        </p:nvSpPr>
        <p:spPr>
          <a:xfrm>
            <a:off x="1166649" y="3509010"/>
            <a:ext cx="10258733" cy="3057328"/>
          </a:xfrm>
          <a:prstGeom prst="rect">
            <a:avLst/>
          </a:prstGeom>
        </p:spPr>
        <p:txBody>
          <a:bodyPr spcFirstLastPara="1" lIns="91425" tIns="45700" rIns="91425" bIns="45700" anchor="ctr" anchorCtr="0">
            <a:normAutofit/>
          </a:bodyPr>
          <a:lstStyle/>
          <a:p>
            <a:pPr marL="228600" lvl="0" indent="-228600" rtl="0">
              <a:spcBef>
                <a:spcPts val="0"/>
              </a:spcBef>
              <a:spcAft>
                <a:spcPts val="600"/>
              </a:spcAft>
              <a:buClr>
                <a:schemeClr val="dk1"/>
              </a:buClr>
              <a:buSzPts val="2800"/>
              <a:buChar char="•"/>
            </a:pPr>
            <a:r>
              <a:rPr lang="en-US" sz="2000"/>
              <a:t>To do:</a:t>
            </a:r>
          </a:p>
          <a:p>
            <a:pPr marL="685800" lvl="1" indent="-228600">
              <a:spcBef>
                <a:spcPts val="0"/>
              </a:spcBef>
              <a:spcAft>
                <a:spcPts val="600"/>
              </a:spcAft>
              <a:buSzPts val="2800"/>
            </a:pPr>
            <a:r>
              <a:rPr lang="en-US" sz="2000"/>
              <a:t>City/rural</a:t>
            </a:r>
          </a:p>
          <a:p>
            <a:pPr marL="685800" lvl="1" indent="-228600">
              <a:spcBef>
                <a:spcPts val="0"/>
              </a:spcBef>
              <a:spcAft>
                <a:spcPts val="600"/>
              </a:spcAft>
              <a:buSzPts val="2800"/>
            </a:pPr>
            <a:r>
              <a:rPr lang="en-US" sz="2000"/>
              <a:t>Location (Continent/region)</a:t>
            </a:r>
            <a:endParaRPr lang="fr-US" sz="2000"/>
          </a:p>
        </p:txBody>
      </p:sp>
    </p:spTree>
    <p:extLst>
      <p:ext uri="{BB962C8B-B14F-4D97-AF65-F5344CB8AC3E}">
        <p14:creationId xmlns:p14="http://schemas.microsoft.com/office/powerpoint/2010/main" val="767258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4"/>
        <p:cNvGrpSpPr/>
        <p:nvPr/>
      </p:nvGrpSpPr>
      <p:grpSpPr>
        <a:xfrm>
          <a:off x="0" y="0"/>
          <a:ext cx="0" cy="0"/>
          <a:chOff x="0" y="0"/>
          <a:chExt cx="0" cy="0"/>
        </a:xfrm>
      </p:grpSpPr>
      <p:sp useBgFill="1">
        <p:nvSpPr>
          <p:cNvPr id="692" name="Rectangle 691">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7" name="Google Shape;687;g1333156bff3_0_34"/>
          <p:cNvPicPr preferRelativeResize="0"/>
          <p:nvPr/>
        </p:nvPicPr>
        <p:blipFill>
          <a:blip r:embed="rId3"/>
          <a:stretch>
            <a:fillRect/>
          </a:stretch>
        </p:blipFill>
        <p:spPr>
          <a:xfrm>
            <a:off x="4648581" y="1106471"/>
            <a:ext cx="7552944" cy="4645058"/>
          </a:xfrm>
          <a:prstGeom prst="rect">
            <a:avLst/>
          </a:prstGeom>
          <a:noFill/>
        </p:spPr>
      </p:pic>
      <p:sp>
        <p:nvSpPr>
          <p:cNvPr id="694" name="Rectangle 693">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85362"/>
            <a:ext cx="5291468" cy="49726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Google Shape;686;g1333156bff3_0_34"/>
          <p:cNvSpPr txBox="1">
            <a:spLocks noGrp="1"/>
          </p:cNvSpPr>
          <p:nvPr>
            <p:ph type="title"/>
          </p:nvPr>
        </p:nvSpPr>
        <p:spPr>
          <a:xfrm>
            <a:off x="594360" y="2330906"/>
            <a:ext cx="4329058" cy="3734682"/>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sz="5400" kern="1200">
                <a:solidFill>
                  <a:schemeClr val="tx1"/>
                </a:solidFill>
                <a:latin typeface="+mj-lt"/>
                <a:ea typeface="+mj-ea"/>
                <a:cs typeface="+mj-cs"/>
              </a:rPr>
              <a:t>Beck Depression Inventory (BDI)</a:t>
            </a:r>
          </a:p>
        </p:txBody>
      </p:sp>
      <p:sp>
        <p:nvSpPr>
          <p:cNvPr id="685" name="Google Shape;685;g1333156bff3_0_34"/>
          <p:cNvSpPr txBox="1">
            <a:spLocks noGrp="1"/>
          </p:cNvSpPr>
          <p:nvPr>
            <p:ph type="body" idx="1"/>
          </p:nvPr>
        </p:nvSpPr>
        <p:spPr>
          <a:xfrm>
            <a:off x="594360" y="575142"/>
            <a:ext cx="3666555" cy="1019223"/>
          </a:xfrm>
          <a:prstGeom prst="rect">
            <a:avLst/>
          </a:prstGeom>
        </p:spPr>
        <p:txBody>
          <a:bodyPr spcFirstLastPara="1" vert="horz" lIns="91440" tIns="45720" rIns="91440" bIns="45720" rtlCol="0" anchor="ctr" anchorCtr="0">
            <a:normAutofit/>
          </a:bodyPr>
          <a:lstStyle/>
          <a:p>
            <a:pPr marL="0" lvl="0" indent="0">
              <a:spcAft>
                <a:spcPts val="0"/>
              </a:spcAft>
              <a:buNone/>
            </a:pPr>
            <a:r>
              <a:rPr lang="en-US" sz="1800" kern="1200">
                <a:solidFill>
                  <a:schemeClr val="tx1"/>
                </a:solidFill>
                <a:latin typeface="+mn-lt"/>
                <a:ea typeface="+mn-ea"/>
                <a:cs typeface="+mn-cs"/>
              </a:rPr>
              <a:t>BDI vs Ethnicity</a:t>
            </a:r>
          </a:p>
        </p:txBody>
      </p:sp>
      <p:grpSp>
        <p:nvGrpSpPr>
          <p:cNvPr id="696" name="Group 695">
            <a:extLst>
              <a:ext uri="{FF2B5EF4-FFF2-40B4-BE49-F238E27FC236}">
                <a16:creationId xmlns:a16="http://schemas.microsoft.com/office/drawing/2014/main" id="{38B7DEA7-7376-4BA5-B4BE-016E3CA19A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3520440"/>
            <a:ext cx="232963" cy="1340860"/>
            <a:chOff x="56167" y="3520440"/>
            <a:chExt cx="232963" cy="1340860"/>
          </a:xfrm>
        </p:grpSpPr>
        <p:sp>
          <p:nvSpPr>
            <p:cNvPr id="697" name="Rectangle 2">
              <a:extLst>
                <a:ext uri="{FF2B5EF4-FFF2-40B4-BE49-F238E27FC236}">
                  <a16:creationId xmlns:a16="http://schemas.microsoft.com/office/drawing/2014/main" id="{6476C93A-D461-44E8-B5C2-970D9999A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409019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Rectangle 59">
              <a:extLst>
                <a:ext uri="{FF2B5EF4-FFF2-40B4-BE49-F238E27FC236}">
                  <a16:creationId xmlns:a16="http://schemas.microsoft.com/office/drawing/2014/main" id="{97EE37D2-C878-4DFE-861B-775624BA9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9019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Rectangle 2">
              <a:extLst>
                <a:ext uri="{FF2B5EF4-FFF2-40B4-BE49-F238E27FC236}">
                  <a16:creationId xmlns:a16="http://schemas.microsoft.com/office/drawing/2014/main" id="{C9819FCC-D6A5-4DC7-A383-74ACAE465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94808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Rectangle 59">
              <a:extLst>
                <a:ext uri="{FF2B5EF4-FFF2-40B4-BE49-F238E27FC236}">
                  <a16:creationId xmlns:a16="http://schemas.microsoft.com/office/drawing/2014/main" id="{BCFED3EA-2908-46A5-B8CC-AC8DEC146F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94808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Rectangle 2">
              <a:extLst>
                <a:ext uri="{FF2B5EF4-FFF2-40B4-BE49-F238E27FC236}">
                  <a16:creationId xmlns:a16="http://schemas.microsoft.com/office/drawing/2014/main" id="{5B8C2A47-0BB4-470E-9794-00FF3E6F1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80597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Rectangle 59">
              <a:extLst>
                <a:ext uri="{FF2B5EF4-FFF2-40B4-BE49-F238E27FC236}">
                  <a16:creationId xmlns:a16="http://schemas.microsoft.com/office/drawing/2014/main" id="{5F8A74E0-23B0-438F-9472-B79A5E0F0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0597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Rectangle 2">
              <a:extLst>
                <a:ext uri="{FF2B5EF4-FFF2-40B4-BE49-F238E27FC236}">
                  <a16:creationId xmlns:a16="http://schemas.microsoft.com/office/drawing/2014/main" id="{FCB768EC-3BA2-4733-8BCC-558775C04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66385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Rectangle 59">
              <a:extLst>
                <a:ext uri="{FF2B5EF4-FFF2-40B4-BE49-F238E27FC236}">
                  <a16:creationId xmlns:a16="http://schemas.microsoft.com/office/drawing/2014/main" id="{AFA293AD-CA9E-45C9-88E2-EC7CEEB86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6385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Rectangle 2">
              <a:extLst>
                <a:ext uri="{FF2B5EF4-FFF2-40B4-BE49-F238E27FC236}">
                  <a16:creationId xmlns:a16="http://schemas.microsoft.com/office/drawing/2014/main" id="{EFFC2148-9826-4CAC-B022-B7C9C1304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52174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Rectangle 59">
              <a:extLst>
                <a:ext uri="{FF2B5EF4-FFF2-40B4-BE49-F238E27FC236}">
                  <a16:creationId xmlns:a16="http://schemas.microsoft.com/office/drawing/2014/main" id="{E045F600-8E3E-440B-9A62-0DE903F40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52174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Rectangle 2">
              <a:extLst>
                <a:ext uri="{FF2B5EF4-FFF2-40B4-BE49-F238E27FC236}">
                  <a16:creationId xmlns:a16="http://schemas.microsoft.com/office/drawing/2014/main" id="{12FB818B-B606-4F92-8043-4EF951B7C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480076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Rectangle 59">
              <a:extLst>
                <a:ext uri="{FF2B5EF4-FFF2-40B4-BE49-F238E27FC236}">
                  <a16:creationId xmlns:a16="http://schemas.microsoft.com/office/drawing/2014/main" id="{13067BDF-BE5A-48D7-80DB-7A01693A8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80076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Rectangle 2">
              <a:extLst>
                <a:ext uri="{FF2B5EF4-FFF2-40B4-BE49-F238E27FC236}">
                  <a16:creationId xmlns:a16="http://schemas.microsoft.com/office/drawing/2014/main" id="{17050246-0EC2-4B1F-B652-83CCE4F4A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465865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Rectangle 59">
              <a:extLst>
                <a:ext uri="{FF2B5EF4-FFF2-40B4-BE49-F238E27FC236}">
                  <a16:creationId xmlns:a16="http://schemas.microsoft.com/office/drawing/2014/main" id="{7B2010D8-83AD-4855-AFF9-9EE64AD43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65865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Rectangle 2">
              <a:extLst>
                <a:ext uri="{FF2B5EF4-FFF2-40B4-BE49-F238E27FC236}">
                  <a16:creationId xmlns:a16="http://schemas.microsoft.com/office/drawing/2014/main" id="{182AF936-E6C7-40F5-B023-54B78CC41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451654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Rectangle 59">
              <a:extLst>
                <a:ext uri="{FF2B5EF4-FFF2-40B4-BE49-F238E27FC236}">
                  <a16:creationId xmlns:a16="http://schemas.microsoft.com/office/drawing/2014/main" id="{64D51A3A-362C-4756-90AA-D4D64ED54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51654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Rectangle 2">
              <a:extLst>
                <a:ext uri="{FF2B5EF4-FFF2-40B4-BE49-F238E27FC236}">
                  <a16:creationId xmlns:a16="http://schemas.microsoft.com/office/drawing/2014/main" id="{911562AA-BA94-4EE8-BDA0-52152FBD0F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437442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Rectangle 59">
              <a:extLst>
                <a:ext uri="{FF2B5EF4-FFF2-40B4-BE49-F238E27FC236}">
                  <a16:creationId xmlns:a16="http://schemas.microsoft.com/office/drawing/2014/main" id="{E1B09F6D-D7A6-4393-91D1-33D7253DF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37442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Rectangle 2">
              <a:extLst>
                <a:ext uri="{FF2B5EF4-FFF2-40B4-BE49-F238E27FC236}">
                  <a16:creationId xmlns:a16="http://schemas.microsoft.com/office/drawing/2014/main" id="{1E9544DA-9364-49B5-BFB3-1EA26B1E6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423231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Rectangle 59">
              <a:extLst>
                <a:ext uri="{FF2B5EF4-FFF2-40B4-BE49-F238E27FC236}">
                  <a16:creationId xmlns:a16="http://schemas.microsoft.com/office/drawing/2014/main" id="{EF9EC84C-7598-4021-9A49-77318E389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23231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8" name="Rectangle 717">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92"/>
        <p:cNvGrpSpPr/>
        <p:nvPr/>
      </p:nvGrpSpPr>
      <p:grpSpPr>
        <a:xfrm>
          <a:off x="0" y="0"/>
          <a:ext cx="0" cy="0"/>
          <a:chOff x="0" y="0"/>
          <a:chExt cx="0" cy="0"/>
        </a:xfrm>
      </p:grpSpPr>
      <p:sp useBgFill="1">
        <p:nvSpPr>
          <p:cNvPr id="700" name="Rectangle 699">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Rectangle 701">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Rectangle 70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Rectangle 705">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Google Shape;693;g1333156bff3_0_16"/>
          <p:cNvSpPr txBox="1">
            <a:spLocks noGrp="1"/>
          </p:cNvSpPr>
          <p:nvPr>
            <p:ph type="title"/>
          </p:nvPr>
        </p:nvSpPr>
        <p:spPr>
          <a:xfrm>
            <a:off x="1036685" y="1152144"/>
            <a:ext cx="3794760" cy="3072393"/>
          </a:xfrm>
          <a:prstGeom prst="rect">
            <a:avLst/>
          </a:prstGeom>
        </p:spPr>
        <p:txBody>
          <a:bodyPr spcFirstLastPara="1" vert="horz" lIns="91440" tIns="45720" rIns="91440" bIns="45720" rtlCol="0" anchor="b" anchorCtr="0">
            <a:normAutofit/>
          </a:bodyPr>
          <a:lstStyle/>
          <a:p>
            <a:pPr marL="0" lvl="0" indent="0">
              <a:spcBef>
                <a:spcPct val="0"/>
              </a:spcBef>
              <a:spcAft>
                <a:spcPts val="0"/>
              </a:spcAft>
            </a:pPr>
            <a:r>
              <a:rPr lang="en-US" sz="5200" kern="1200">
                <a:solidFill>
                  <a:schemeClr val="tx1"/>
                </a:solidFill>
                <a:latin typeface="+mj-lt"/>
                <a:ea typeface="+mj-ea"/>
                <a:cs typeface="+mj-cs"/>
              </a:rPr>
              <a:t>Beck Depression Inventory (BDI)</a:t>
            </a:r>
          </a:p>
        </p:txBody>
      </p:sp>
      <p:sp>
        <p:nvSpPr>
          <p:cNvPr id="694" name="Google Shape;694;g1333156bff3_0_16"/>
          <p:cNvSpPr txBox="1">
            <a:spLocks noGrp="1"/>
          </p:cNvSpPr>
          <p:nvPr>
            <p:ph type="body" idx="1"/>
          </p:nvPr>
        </p:nvSpPr>
        <p:spPr>
          <a:xfrm>
            <a:off x="1036684" y="4462272"/>
            <a:ext cx="3794760" cy="1272831"/>
          </a:xfrm>
          <a:prstGeom prst="rect">
            <a:avLst/>
          </a:prstGeom>
        </p:spPr>
        <p:txBody>
          <a:bodyPr spcFirstLastPara="1" vert="horz" lIns="91440" tIns="45720" rIns="91440" bIns="45720" rtlCol="0" anchor="t" anchorCtr="0">
            <a:normAutofit/>
          </a:bodyPr>
          <a:lstStyle/>
          <a:p>
            <a:pPr marL="0" lvl="0" indent="0">
              <a:spcAft>
                <a:spcPts val="0"/>
              </a:spcAft>
              <a:buNone/>
            </a:pPr>
            <a:r>
              <a:rPr lang="en-US" sz="2400" kern="1200">
                <a:solidFill>
                  <a:schemeClr val="tx1"/>
                </a:solidFill>
                <a:latin typeface="+mn-lt"/>
                <a:ea typeface="+mn-ea"/>
                <a:cs typeface="+mn-cs"/>
              </a:rPr>
              <a:t>BDI vs Income</a:t>
            </a:r>
          </a:p>
        </p:txBody>
      </p:sp>
      <p:grpSp>
        <p:nvGrpSpPr>
          <p:cNvPr id="708" name="Group 707">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709"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1"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95" name="Google Shape;695;g1333156bff3_0_16"/>
          <p:cNvPicPr preferRelativeResize="0"/>
          <p:nvPr/>
        </p:nvPicPr>
        <p:blipFill>
          <a:blip r:embed="rId3"/>
          <a:stretch>
            <a:fillRect/>
          </a:stretch>
        </p:blipFill>
        <p:spPr>
          <a:xfrm>
            <a:off x="5619404" y="1506162"/>
            <a:ext cx="6192981" cy="3870613"/>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00"/>
        <p:cNvGrpSpPr/>
        <p:nvPr/>
      </p:nvGrpSpPr>
      <p:grpSpPr>
        <a:xfrm>
          <a:off x="0" y="0"/>
          <a:ext cx="0" cy="0"/>
          <a:chOff x="0" y="0"/>
          <a:chExt cx="0" cy="0"/>
        </a:xfrm>
      </p:grpSpPr>
      <p:sp useBgFill="1">
        <p:nvSpPr>
          <p:cNvPr id="708" name="Rectangle 707">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Rectangle 70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2" name="Rectangle 71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Rectangle 713">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Google Shape;703;g1333156bff3_0_7"/>
          <p:cNvSpPr txBox="1">
            <a:spLocks noGrp="1"/>
          </p:cNvSpPr>
          <p:nvPr>
            <p:ph type="title"/>
          </p:nvPr>
        </p:nvSpPr>
        <p:spPr>
          <a:xfrm>
            <a:off x="1036685" y="1152144"/>
            <a:ext cx="3794760" cy="3072393"/>
          </a:xfrm>
          <a:prstGeom prst="rect">
            <a:avLst/>
          </a:prstGeom>
        </p:spPr>
        <p:txBody>
          <a:bodyPr spcFirstLastPara="1" vert="horz" lIns="91440" tIns="45720" rIns="91440" bIns="45720" rtlCol="0" anchor="b" anchorCtr="0">
            <a:normAutofit/>
          </a:bodyPr>
          <a:lstStyle/>
          <a:p>
            <a:pPr marL="0" lvl="0" indent="0">
              <a:spcBef>
                <a:spcPct val="0"/>
              </a:spcBef>
              <a:spcAft>
                <a:spcPts val="0"/>
              </a:spcAft>
            </a:pPr>
            <a:r>
              <a:rPr lang="en-US" sz="5200" kern="1200">
                <a:solidFill>
                  <a:schemeClr val="tx1"/>
                </a:solidFill>
                <a:latin typeface="+mj-lt"/>
                <a:ea typeface="+mj-ea"/>
                <a:cs typeface="+mj-cs"/>
              </a:rPr>
              <a:t>Beck Depression Inventory (BDI)</a:t>
            </a:r>
          </a:p>
        </p:txBody>
      </p:sp>
      <p:sp>
        <p:nvSpPr>
          <p:cNvPr id="701" name="Google Shape;701;g1333156bff3_0_7"/>
          <p:cNvSpPr txBox="1">
            <a:spLocks noGrp="1"/>
          </p:cNvSpPr>
          <p:nvPr>
            <p:ph type="body" idx="1"/>
          </p:nvPr>
        </p:nvSpPr>
        <p:spPr>
          <a:xfrm>
            <a:off x="1036684" y="4462272"/>
            <a:ext cx="3794760" cy="1272831"/>
          </a:xfrm>
          <a:prstGeom prst="rect">
            <a:avLst/>
          </a:prstGeom>
        </p:spPr>
        <p:txBody>
          <a:bodyPr spcFirstLastPara="1" vert="horz" lIns="91440" tIns="45720" rIns="91440" bIns="45720" rtlCol="0" anchor="t" anchorCtr="0">
            <a:normAutofit/>
          </a:bodyPr>
          <a:lstStyle/>
          <a:p>
            <a:pPr marL="0" lvl="0" indent="0">
              <a:spcAft>
                <a:spcPts val="0"/>
              </a:spcAft>
              <a:buNone/>
            </a:pPr>
            <a:r>
              <a:rPr lang="en-US" sz="2400" kern="1200">
                <a:solidFill>
                  <a:schemeClr val="tx1"/>
                </a:solidFill>
                <a:latin typeface="+mn-lt"/>
                <a:ea typeface="+mn-ea"/>
                <a:cs typeface="+mn-cs"/>
              </a:rPr>
              <a:t>BDI vs Education</a:t>
            </a:r>
          </a:p>
        </p:txBody>
      </p:sp>
      <p:grpSp>
        <p:nvGrpSpPr>
          <p:cNvPr id="716" name="Group 715">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717"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02" name="Google Shape;702;g1333156bff3_0_7"/>
          <p:cNvPicPr preferRelativeResize="0"/>
          <p:nvPr/>
        </p:nvPicPr>
        <p:blipFill>
          <a:blip r:embed="rId3"/>
          <a:stretch>
            <a:fillRect/>
          </a:stretch>
        </p:blipFill>
        <p:spPr>
          <a:xfrm>
            <a:off x="5619404" y="1560351"/>
            <a:ext cx="6192981" cy="3762234"/>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08"/>
        <p:cNvGrpSpPr/>
        <p:nvPr/>
      </p:nvGrpSpPr>
      <p:grpSpPr>
        <a:xfrm>
          <a:off x="0" y="0"/>
          <a:ext cx="0" cy="0"/>
          <a:chOff x="0" y="0"/>
          <a:chExt cx="0" cy="0"/>
        </a:xfrm>
      </p:grpSpPr>
      <p:sp useBgFill="1">
        <p:nvSpPr>
          <p:cNvPr id="716" name="Rectangle 715">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Rectangle 717">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Rectangle 71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Rectangle 721">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Google Shape;710;g1333156bff3_0_23"/>
          <p:cNvSpPr txBox="1">
            <a:spLocks noGrp="1"/>
          </p:cNvSpPr>
          <p:nvPr>
            <p:ph type="title"/>
          </p:nvPr>
        </p:nvSpPr>
        <p:spPr>
          <a:xfrm>
            <a:off x="1036685" y="1152144"/>
            <a:ext cx="3794760" cy="3072393"/>
          </a:xfrm>
          <a:prstGeom prst="rect">
            <a:avLst/>
          </a:prstGeom>
        </p:spPr>
        <p:txBody>
          <a:bodyPr spcFirstLastPara="1" vert="horz" lIns="91440" tIns="45720" rIns="91440" bIns="45720" rtlCol="0" anchor="b" anchorCtr="0">
            <a:normAutofit/>
          </a:bodyPr>
          <a:lstStyle/>
          <a:p>
            <a:pPr marL="0" lvl="0" indent="0">
              <a:spcBef>
                <a:spcPct val="0"/>
              </a:spcBef>
              <a:spcAft>
                <a:spcPts val="0"/>
              </a:spcAft>
            </a:pPr>
            <a:r>
              <a:rPr lang="en-US" sz="5200" kern="1200">
                <a:solidFill>
                  <a:schemeClr val="tx1"/>
                </a:solidFill>
                <a:latin typeface="+mj-lt"/>
                <a:ea typeface="+mj-ea"/>
                <a:cs typeface="+mj-cs"/>
              </a:rPr>
              <a:t>Beck Depression Inventory (BDI)</a:t>
            </a:r>
          </a:p>
        </p:txBody>
      </p:sp>
      <p:sp>
        <p:nvSpPr>
          <p:cNvPr id="709" name="Google Shape;709;g1333156bff3_0_23"/>
          <p:cNvSpPr txBox="1">
            <a:spLocks noGrp="1"/>
          </p:cNvSpPr>
          <p:nvPr>
            <p:ph type="body" idx="1"/>
          </p:nvPr>
        </p:nvSpPr>
        <p:spPr>
          <a:xfrm>
            <a:off x="1036684" y="4462272"/>
            <a:ext cx="3794760" cy="1272831"/>
          </a:xfrm>
          <a:prstGeom prst="rect">
            <a:avLst/>
          </a:prstGeom>
        </p:spPr>
        <p:txBody>
          <a:bodyPr spcFirstLastPara="1" vert="horz" lIns="91440" tIns="45720" rIns="91440" bIns="45720" rtlCol="0" anchor="t" anchorCtr="0">
            <a:normAutofit/>
          </a:bodyPr>
          <a:lstStyle/>
          <a:p>
            <a:pPr marL="0" lvl="0" indent="0">
              <a:spcAft>
                <a:spcPts val="0"/>
              </a:spcAft>
              <a:buNone/>
            </a:pPr>
            <a:r>
              <a:rPr lang="en-US" sz="2400" kern="1200">
                <a:solidFill>
                  <a:schemeClr val="tx1"/>
                </a:solidFill>
                <a:latin typeface="+mn-lt"/>
                <a:ea typeface="+mn-ea"/>
                <a:cs typeface="+mn-cs"/>
              </a:rPr>
              <a:t>BDI vs Education</a:t>
            </a:r>
          </a:p>
        </p:txBody>
      </p:sp>
      <p:grpSp>
        <p:nvGrpSpPr>
          <p:cNvPr id="724" name="Group 723">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725"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3"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11" name="Google Shape;711;g1333156bff3_0_23"/>
          <p:cNvPicPr preferRelativeResize="0"/>
          <p:nvPr/>
        </p:nvPicPr>
        <p:blipFill>
          <a:blip r:embed="rId3"/>
          <a:stretch>
            <a:fillRect/>
          </a:stretch>
        </p:blipFill>
        <p:spPr>
          <a:xfrm>
            <a:off x="5619404" y="1498421"/>
            <a:ext cx="6192981" cy="3886095"/>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6"/>
        <p:cNvGrpSpPr/>
        <p:nvPr/>
      </p:nvGrpSpPr>
      <p:grpSpPr>
        <a:xfrm>
          <a:off x="0" y="0"/>
          <a:ext cx="0" cy="0"/>
          <a:chOff x="0" y="0"/>
          <a:chExt cx="0" cy="0"/>
        </a:xfrm>
      </p:grpSpPr>
      <p:sp useBgFill="1">
        <p:nvSpPr>
          <p:cNvPr id="724" name="Rectangle 723">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Rectangle 725">
            <a:extLst>
              <a:ext uri="{FF2B5EF4-FFF2-40B4-BE49-F238E27FC236}">
                <a16:creationId xmlns:a16="http://schemas.microsoft.com/office/drawing/2014/main" id="{C3FA3A01-98C5-487F-892D-265B5AF63D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0176"/>
            <a:ext cx="6282558" cy="57515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Google Shape;718;g1333156bff3_0_50"/>
          <p:cNvSpPr txBox="1">
            <a:spLocks noGrp="1"/>
          </p:cNvSpPr>
          <p:nvPr>
            <p:ph type="title"/>
          </p:nvPr>
        </p:nvSpPr>
        <p:spPr>
          <a:xfrm>
            <a:off x="594360" y="892145"/>
            <a:ext cx="5321807" cy="1370207"/>
          </a:xfrm>
          <a:prstGeom prst="rect">
            <a:avLst/>
          </a:prstGeom>
        </p:spPr>
        <p:txBody>
          <a:bodyPr spcFirstLastPara="1" lIns="91425" tIns="45700" rIns="91425" bIns="45700" anchorCtr="0">
            <a:normAutofit/>
          </a:bodyPr>
          <a:lstStyle/>
          <a:p>
            <a:pPr marL="0" lvl="0" indent="0" rtl="0">
              <a:spcBef>
                <a:spcPts val="0"/>
              </a:spcBef>
              <a:spcAft>
                <a:spcPts val="0"/>
              </a:spcAft>
              <a:buNone/>
            </a:pPr>
            <a:r>
              <a:rPr lang="en-US" sz="4000"/>
              <a:t>Beck Depression Inventory (BDI)</a:t>
            </a:r>
          </a:p>
        </p:txBody>
      </p:sp>
      <p:grpSp>
        <p:nvGrpSpPr>
          <p:cNvPr id="728" name="Group 727">
            <a:extLst>
              <a:ext uri="{FF2B5EF4-FFF2-40B4-BE49-F238E27FC236}">
                <a16:creationId xmlns:a16="http://schemas.microsoft.com/office/drawing/2014/main" id="{8BE6DE9A-8306-4193-893B-AE9B5EBF2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899960"/>
            <a:ext cx="242107" cy="1340860"/>
            <a:chOff x="56167" y="899960"/>
            <a:chExt cx="242107" cy="1340860"/>
          </a:xfrm>
        </p:grpSpPr>
        <p:sp>
          <p:nvSpPr>
            <p:cNvPr id="729" name="Rectangle 2">
              <a:extLst>
                <a:ext uri="{FF2B5EF4-FFF2-40B4-BE49-F238E27FC236}">
                  <a16:creationId xmlns:a16="http://schemas.microsoft.com/office/drawing/2014/main" id="{E5FA5A49-3BE9-4E7B-8FF7-44F3DE979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4697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Rectangle 59">
              <a:extLst>
                <a:ext uri="{FF2B5EF4-FFF2-40B4-BE49-F238E27FC236}">
                  <a16:creationId xmlns:a16="http://schemas.microsoft.com/office/drawing/2014/main" id="{134E9F22-C524-419E-A8CB-062E88823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4697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Rectangle 2">
              <a:extLst>
                <a:ext uri="{FF2B5EF4-FFF2-40B4-BE49-F238E27FC236}">
                  <a16:creationId xmlns:a16="http://schemas.microsoft.com/office/drawing/2014/main" id="{A38CECAB-191F-41F4-A919-72FE7752C3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3276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Rectangle 59">
              <a:extLst>
                <a:ext uri="{FF2B5EF4-FFF2-40B4-BE49-F238E27FC236}">
                  <a16:creationId xmlns:a16="http://schemas.microsoft.com/office/drawing/2014/main" id="{B8900C09-40C4-4F6C-B873-A8756A5CD7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3276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Rectangle 2">
              <a:extLst>
                <a:ext uri="{FF2B5EF4-FFF2-40B4-BE49-F238E27FC236}">
                  <a16:creationId xmlns:a16="http://schemas.microsoft.com/office/drawing/2014/main" id="{6A31DCD3-617B-434F-AF65-E72A93326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1854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Rectangle 59">
              <a:extLst>
                <a:ext uri="{FF2B5EF4-FFF2-40B4-BE49-F238E27FC236}">
                  <a16:creationId xmlns:a16="http://schemas.microsoft.com/office/drawing/2014/main" id="{AA7807F6-147A-428A-9F1F-7C8EABCD3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1854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Rectangle 2">
              <a:extLst>
                <a:ext uri="{FF2B5EF4-FFF2-40B4-BE49-F238E27FC236}">
                  <a16:creationId xmlns:a16="http://schemas.microsoft.com/office/drawing/2014/main" id="{18AB430C-3C5C-4618-AB7B-4724E01EA6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04337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Rectangle 59">
              <a:extLst>
                <a:ext uri="{FF2B5EF4-FFF2-40B4-BE49-F238E27FC236}">
                  <a16:creationId xmlns:a16="http://schemas.microsoft.com/office/drawing/2014/main" id="{86A4780E-33EF-4507-A7BF-FBE3F3C6C7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04337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ectangle 2">
              <a:extLst>
                <a:ext uri="{FF2B5EF4-FFF2-40B4-BE49-F238E27FC236}">
                  <a16:creationId xmlns:a16="http://schemas.microsoft.com/office/drawing/2014/main" id="{0A4FDBFA-FF76-46BC-88FA-B1C31B094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9012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Rectangle 59">
              <a:extLst>
                <a:ext uri="{FF2B5EF4-FFF2-40B4-BE49-F238E27FC236}">
                  <a16:creationId xmlns:a16="http://schemas.microsoft.com/office/drawing/2014/main" id="{33B7BF73-1D31-4741-B960-77A8BC046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9012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Rectangle 2">
              <a:extLst>
                <a:ext uri="{FF2B5EF4-FFF2-40B4-BE49-F238E27FC236}">
                  <a16:creationId xmlns:a16="http://schemas.microsoft.com/office/drawing/2014/main" id="{77CF111F-A184-41B4-B87F-7D52A5BD3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1802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Rectangle 59">
              <a:extLst>
                <a:ext uri="{FF2B5EF4-FFF2-40B4-BE49-F238E27FC236}">
                  <a16:creationId xmlns:a16="http://schemas.microsoft.com/office/drawing/2014/main" id="{74C2BF57-775C-46B3-B265-970E9B584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802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Rectangle 2">
              <a:extLst>
                <a:ext uri="{FF2B5EF4-FFF2-40B4-BE49-F238E27FC236}">
                  <a16:creationId xmlns:a16="http://schemas.microsoft.com/office/drawing/2014/main" id="{E213D1E8-AFA8-4322-BF69-5CC2B1718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0381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Rectangle 59">
              <a:extLst>
                <a:ext uri="{FF2B5EF4-FFF2-40B4-BE49-F238E27FC236}">
                  <a16:creationId xmlns:a16="http://schemas.microsoft.com/office/drawing/2014/main" id="{B24BE080-8569-4E0D-B587-2E9055D70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381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3" name="Rectangle 2">
              <a:extLst>
                <a:ext uri="{FF2B5EF4-FFF2-40B4-BE49-F238E27FC236}">
                  <a16:creationId xmlns:a16="http://schemas.microsoft.com/office/drawing/2014/main" id="{638683EF-4E62-45B4-9FB2-193791229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8960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Rectangle 59">
              <a:extLst>
                <a:ext uri="{FF2B5EF4-FFF2-40B4-BE49-F238E27FC236}">
                  <a16:creationId xmlns:a16="http://schemas.microsoft.com/office/drawing/2014/main" id="{390F8CEB-806C-432E-A2CD-ECEDD542A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8960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Rectangle 2">
              <a:extLst>
                <a:ext uri="{FF2B5EF4-FFF2-40B4-BE49-F238E27FC236}">
                  <a16:creationId xmlns:a16="http://schemas.microsoft.com/office/drawing/2014/main" id="{E6A5C475-0AB4-478C-8C11-FFBA2596DF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7539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Rectangle 59">
              <a:extLst>
                <a:ext uri="{FF2B5EF4-FFF2-40B4-BE49-F238E27FC236}">
                  <a16:creationId xmlns:a16="http://schemas.microsoft.com/office/drawing/2014/main" id="{B4415D2F-4724-4991-83D9-407A198F2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7539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Rectangle 2">
              <a:extLst>
                <a:ext uri="{FF2B5EF4-FFF2-40B4-BE49-F238E27FC236}">
                  <a16:creationId xmlns:a16="http://schemas.microsoft.com/office/drawing/2014/main" id="{571EB6BC-B99D-4404-B07B-D45C54F95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6118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Rectangle 59">
              <a:extLst>
                <a:ext uri="{FF2B5EF4-FFF2-40B4-BE49-F238E27FC236}">
                  <a16:creationId xmlns:a16="http://schemas.microsoft.com/office/drawing/2014/main" id="{D58C9B28-F27B-4C0C-AB41-83BF72201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6118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7" name="Google Shape;717;g1333156bff3_0_50"/>
          <p:cNvSpPr txBox="1">
            <a:spLocks noGrp="1"/>
          </p:cNvSpPr>
          <p:nvPr>
            <p:ph type="body" idx="1"/>
          </p:nvPr>
        </p:nvSpPr>
        <p:spPr>
          <a:xfrm>
            <a:off x="594360" y="2688020"/>
            <a:ext cx="5321807" cy="3022824"/>
          </a:xfrm>
          <a:prstGeom prst="rect">
            <a:avLst/>
          </a:prstGeom>
        </p:spPr>
        <p:txBody>
          <a:bodyPr spcFirstLastPara="1" lIns="91425" tIns="45700" rIns="91425" bIns="45700" anchor="ctr" anchorCtr="0">
            <a:normAutofit/>
          </a:bodyPr>
          <a:lstStyle/>
          <a:p>
            <a:pPr marL="0" lvl="0" indent="0" rtl="0">
              <a:spcBef>
                <a:spcPts val="1000"/>
              </a:spcBef>
              <a:spcAft>
                <a:spcPts val="0"/>
              </a:spcAft>
              <a:buNone/>
            </a:pPr>
            <a:r>
              <a:rPr lang="en-US" sz="1800"/>
              <a:t>BDI vs Age</a:t>
            </a:r>
          </a:p>
          <a:p>
            <a:pPr marL="0" lvl="0" indent="0" rtl="0">
              <a:spcBef>
                <a:spcPts val="1000"/>
              </a:spcBef>
              <a:spcAft>
                <a:spcPts val="0"/>
              </a:spcAft>
              <a:buNone/>
            </a:pPr>
            <a:r>
              <a:rPr lang="en-US" sz="1800"/>
              <a:t>p &lt; 0.01</a:t>
            </a:r>
          </a:p>
        </p:txBody>
      </p:sp>
      <p:pic>
        <p:nvPicPr>
          <p:cNvPr id="719" name="Google Shape;719;g1333156bff3_0_50"/>
          <p:cNvPicPr preferRelativeResize="0"/>
          <p:nvPr/>
        </p:nvPicPr>
        <p:blipFill>
          <a:blip r:embed="rId3"/>
          <a:stretch>
            <a:fillRect/>
          </a:stretch>
        </p:blipFill>
        <p:spPr>
          <a:xfrm>
            <a:off x="6712008" y="1734448"/>
            <a:ext cx="5117056" cy="3172574"/>
          </a:xfrm>
          <a:prstGeom prst="rect">
            <a:avLst/>
          </a:prstGeom>
          <a:noFill/>
        </p:spPr>
      </p:pic>
      <p:sp>
        <p:nvSpPr>
          <p:cNvPr id="750" name="Rectangle 749">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1"/>
        <p:cNvGrpSpPr/>
        <p:nvPr/>
      </p:nvGrpSpPr>
      <p:grpSpPr>
        <a:xfrm>
          <a:off x="0" y="0"/>
          <a:ext cx="0" cy="0"/>
          <a:chOff x="0" y="0"/>
          <a:chExt cx="0" cy="0"/>
        </a:xfrm>
      </p:grpSpPr>
      <p:sp useBgFill="1">
        <p:nvSpPr>
          <p:cNvPr id="198" name="Rectangle 197">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Google Shape;182;p7"/>
          <p:cNvSpPr txBox="1">
            <a:spLocks noGrp="1"/>
          </p:cNvSpPr>
          <p:nvPr>
            <p:ph type="title"/>
          </p:nvPr>
        </p:nvSpPr>
        <p:spPr>
          <a:xfrm>
            <a:off x="1036685" y="1152144"/>
            <a:ext cx="3794760" cy="3072393"/>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dk1"/>
              </a:buClr>
              <a:buSzPts val="4400"/>
            </a:pPr>
            <a:r>
              <a:rPr lang="en-US" sz="4300" kern="1200">
                <a:solidFill>
                  <a:schemeClr val="tx1"/>
                </a:solidFill>
                <a:latin typeface="+mj-lt"/>
                <a:ea typeface="+mj-ea"/>
                <a:cs typeface="+mj-cs"/>
              </a:rPr>
              <a:t>Personality-level Individual Differences</a:t>
            </a:r>
            <a:br>
              <a:rPr lang="en-US" sz="4300" kern="1200">
                <a:solidFill>
                  <a:schemeClr val="tx1"/>
                </a:solidFill>
                <a:latin typeface="+mj-lt"/>
                <a:ea typeface="+mj-ea"/>
                <a:cs typeface="+mj-cs"/>
              </a:rPr>
            </a:br>
            <a:r>
              <a:rPr lang="en-US" sz="4300" kern="1200">
                <a:solidFill>
                  <a:schemeClr val="tx1"/>
                </a:solidFill>
                <a:latin typeface="+mj-lt"/>
                <a:ea typeface="+mj-ea"/>
                <a:cs typeface="+mj-cs"/>
              </a:rPr>
              <a:t>AMBI</a:t>
            </a:r>
          </a:p>
        </p:txBody>
      </p:sp>
      <p:sp>
        <p:nvSpPr>
          <p:cNvPr id="183" name="Google Shape;183;p7"/>
          <p:cNvSpPr txBox="1">
            <a:spLocks noGrp="1"/>
          </p:cNvSpPr>
          <p:nvPr>
            <p:ph type="body" idx="1"/>
          </p:nvPr>
        </p:nvSpPr>
        <p:spPr>
          <a:xfrm>
            <a:off x="1036684" y="4462272"/>
            <a:ext cx="3794760" cy="1272831"/>
          </a:xfrm>
          <a:prstGeom prst="rect">
            <a:avLst/>
          </a:prstGeom>
        </p:spPr>
        <p:txBody>
          <a:bodyPr spcFirstLastPara="1" vert="horz" lIns="91440" tIns="45720" rIns="91440" bIns="45720" rtlCol="0" anchor="t" anchorCtr="0">
            <a:normAutofit/>
          </a:bodyPr>
          <a:lstStyle/>
          <a:p>
            <a:pPr marL="0" lvl="0" indent="0">
              <a:spcAft>
                <a:spcPts val="0"/>
              </a:spcAft>
              <a:buClr>
                <a:schemeClr val="dk1"/>
              </a:buClr>
              <a:buSzPts val="2800"/>
              <a:buNone/>
            </a:pPr>
            <a:r>
              <a:rPr lang="en-US" sz="2400" kern="1200">
                <a:solidFill>
                  <a:schemeClr val="tx1"/>
                </a:solidFill>
                <a:latin typeface="+mn-lt"/>
                <a:ea typeface="+mn-ea"/>
                <a:cs typeface="+mn-cs"/>
              </a:rPr>
              <a:t>Standardizartion 0-1 of 200 personality scale</a:t>
            </a:r>
          </a:p>
        </p:txBody>
      </p:sp>
      <p:grpSp>
        <p:nvGrpSpPr>
          <p:cNvPr id="206" name="Group 205">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07"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 2" descr="Une image contenant texte, journal&#10;&#10;Description générée automatiquement">
            <a:extLst>
              <a:ext uri="{FF2B5EF4-FFF2-40B4-BE49-F238E27FC236}">
                <a16:creationId xmlns:a16="http://schemas.microsoft.com/office/drawing/2014/main" id="{3A1BA0F9-28FF-CB38-CB35-26DC3D49E057}"/>
              </a:ext>
            </a:extLst>
          </p:cNvPr>
          <p:cNvPicPr>
            <a:picLocks noChangeAspect="1"/>
          </p:cNvPicPr>
          <p:nvPr/>
        </p:nvPicPr>
        <p:blipFill>
          <a:blip r:embed="rId3"/>
          <a:stretch>
            <a:fillRect/>
          </a:stretch>
        </p:blipFill>
        <p:spPr>
          <a:xfrm>
            <a:off x="5656810" y="382384"/>
            <a:ext cx="6118169" cy="611816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7"/>
        <p:cNvGrpSpPr/>
        <p:nvPr/>
      </p:nvGrpSpPr>
      <p:grpSpPr>
        <a:xfrm>
          <a:off x="0" y="0"/>
          <a:ext cx="0" cy="0"/>
          <a:chOff x="0" y="0"/>
          <a:chExt cx="0" cy="0"/>
        </a:xfrm>
      </p:grpSpPr>
      <p:sp useBgFill="1">
        <p:nvSpPr>
          <p:cNvPr id="193" name="Rectangle 192">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Google Shape;188;p8"/>
          <p:cNvSpPr txBox="1">
            <a:spLocks noGrp="1"/>
          </p:cNvSpPr>
          <p:nvPr>
            <p:ph type="title"/>
          </p:nvPr>
        </p:nvSpPr>
        <p:spPr>
          <a:xfrm>
            <a:off x="1036685" y="1152144"/>
            <a:ext cx="3794760" cy="3072393"/>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dk1"/>
              </a:buClr>
              <a:buSzPts val="4400"/>
            </a:pPr>
            <a:r>
              <a:rPr lang="en-US" sz="4300" kern="1200">
                <a:solidFill>
                  <a:schemeClr val="tx1"/>
                </a:solidFill>
                <a:latin typeface="+mj-lt"/>
                <a:ea typeface="+mj-ea"/>
                <a:cs typeface="+mj-cs"/>
              </a:rPr>
              <a:t>Personality-level Individual Differences – The Big 5</a:t>
            </a:r>
          </a:p>
        </p:txBody>
      </p:sp>
      <p:grpSp>
        <p:nvGrpSpPr>
          <p:cNvPr id="201" name="Group 200">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02"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 2" descr="Une image contenant table&#10;&#10;Description générée automatiquement">
            <a:extLst>
              <a:ext uri="{FF2B5EF4-FFF2-40B4-BE49-F238E27FC236}">
                <a16:creationId xmlns:a16="http://schemas.microsoft.com/office/drawing/2014/main" id="{F817ADA0-DDD3-6834-F711-70E9F77622EC}"/>
              </a:ext>
            </a:extLst>
          </p:cNvPr>
          <p:cNvPicPr>
            <a:picLocks noChangeAspect="1"/>
          </p:cNvPicPr>
          <p:nvPr/>
        </p:nvPicPr>
        <p:blipFill>
          <a:blip r:embed="rId3"/>
          <a:stretch>
            <a:fillRect/>
          </a:stretch>
        </p:blipFill>
        <p:spPr>
          <a:xfrm>
            <a:off x="5970367" y="382384"/>
            <a:ext cx="5491055" cy="611816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7"/>
        <p:cNvGrpSpPr/>
        <p:nvPr/>
      </p:nvGrpSpPr>
      <p:grpSpPr>
        <a:xfrm>
          <a:off x="0" y="0"/>
          <a:ext cx="0" cy="0"/>
          <a:chOff x="0" y="0"/>
          <a:chExt cx="0" cy="0"/>
        </a:xfrm>
      </p:grpSpPr>
      <p:pic>
        <p:nvPicPr>
          <p:cNvPr id="5" name="Image 4">
            <a:extLst>
              <a:ext uri="{FF2B5EF4-FFF2-40B4-BE49-F238E27FC236}">
                <a16:creationId xmlns:a16="http://schemas.microsoft.com/office/drawing/2014/main" id="{DC7F2185-E856-F3B2-15FE-80CD1B5779E8}"/>
              </a:ext>
            </a:extLst>
          </p:cNvPr>
          <p:cNvPicPr>
            <a:picLocks noChangeAspect="1"/>
          </p:cNvPicPr>
          <p:nvPr/>
        </p:nvPicPr>
        <p:blipFill>
          <a:blip r:embed="rId3"/>
          <a:stretch>
            <a:fillRect/>
          </a:stretch>
        </p:blipFill>
        <p:spPr>
          <a:xfrm>
            <a:off x="745561" y="346167"/>
            <a:ext cx="2573191" cy="1588946"/>
          </a:xfrm>
          <a:prstGeom prst="rect">
            <a:avLst/>
          </a:prstGeom>
        </p:spPr>
      </p:pic>
      <p:pic>
        <p:nvPicPr>
          <p:cNvPr id="7" name="Image 6">
            <a:extLst>
              <a:ext uri="{FF2B5EF4-FFF2-40B4-BE49-F238E27FC236}">
                <a16:creationId xmlns:a16="http://schemas.microsoft.com/office/drawing/2014/main" id="{BB2D0E78-1F65-0D92-C24F-E4FF007CF0FB}"/>
              </a:ext>
            </a:extLst>
          </p:cNvPr>
          <p:cNvPicPr>
            <a:picLocks noChangeAspect="1"/>
          </p:cNvPicPr>
          <p:nvPr/>
        </p:nvPicPr>
        <p:blipFill>
          <a:blip r:embed="rId4"/>
          <a:stretch>
            <a:fillRect/>
          </a:stretch>
        </p:blipFill>
        <p:spPr>
          <a:xfrm>
            <a:off x="4756328" y="346167"/>
            <a:ext cx="2506791" cy="1547944"/>
          </a:xfrm>
          <a:prstGeom prst="rect">
            <a:avLst/>
          </a:prstGeom>
        </p:spPr>
      </p:pic>
      <p:pic>
        <p:nvPicPr>
          <p:cNvPr id="2" name="Image 1">
            <a:extLst>
              <a:ext uri="{FF2B5EF4-FFF2-40B4-BE49-F238E27FC236}">
                <a16:creationId xmlns:a16="http://schemas.microsoft.com/office/drawing/2014/main" id="{165E469E-3661-4E86-56B0-00F4A36BD9F3}"/>
              </a:ext>
            </a:extLst>
          </p:cNvPr>
          <p:cNvPicPr>
            <a:picLocks noChangeAspect="1"/>
          </p:cNvPicPr>
          <p:nvPr/>
        </p:nvPicPr>
        <p:blipFill>
          <a:blip r:embed="rId5"/>
          <a:stretch>
            <a:fillRect/>
          </a:stretch>
        </p:blipFill>
        <p:spPr>
          <a:xfrm>
            <a:off x="8847456" y="346167"/>
            <a:ext cx="2506798" cy="1547948"/>
          </a:xfrm>
          <a:prstGeom prst="rect">
            <a:avLst/>
          </a:prstGeom>
        </p:spPr>
      </p:pic>
      <p:pic>
        <p:nvPicPr>
          <p:cNvPr id="4" name="Image 3">
            <a:extLst>
              <a:ext uri="{FF2B5EF4-FFF2-40B4-BE49-F238E27FC236}">
                <a16:creationId xmlns:a16="http://schemas.microsoft.com/office/drawing/2014/main" id="{A4EBB62F-6EC7-D7CD-8084-15DA1F8EE409}"/>
              </a:ext>
            </a:extLst>
          </p:cNvPr>
          <p:cNvPicPr>
            <a:picLocks noChangeAspect="1"/>
          </p:cNvPicPr>
          <p:nvPr/>
        </p:nvPicPr>
        <p:blipFill>
          <a:blip r:embed="rId6"/>
          <a:stretch>
            <a:fillRect/>
          </a:stretch>
        </p:blipFill>
        <p:spPr>
          <a:xfrm>
            <a:off x="745570" y="2639045"/>
            <a:ext cx="2573172" cy="1588934"/>
          </a:xfrm>
          <a:prstGeom prst="rect">
            <a:avLst/>
          </a:prstGeom>
        </p:spPr>
      </p:pic>
      <p:pic>
        <p:nvPicPr>
          <p:cNvPr id="6" name="Image 5">
            <a:extLst>
              <a:ext uri="{FF2B5EF4-FFF2-40B4-BE49-F238E27FC236}">
                <a16:creationId xmlns:a16="http://schemas.microsoft.com/office/drawing/2014/main" id="{F83663ED-B599-31C4-9D84-486DCBB606B1}"/>
              </a:ext>
            </a:extLst>
          </p:cNvPr>
          <p:cNvPicPr>
            <a:picLocks noChangeAspect="1"/>
          </p:cNvPicPr>
          <p:nvPr/>
        </p:nvPicPr>
        <p:blipFill>
          <a:blip r:embed="rId7"/>
          <a:stretch>
            <a:fillRect/>
          </a:stretch>
        </p:blipFill>
        <p:spPr>
          <a:xfrm>
            <a:off x="749065" y="4930536"/>
            <a:ext cx="2563018" cy="1582664"/>
          </a:xfrm>
          <a:prstGeom prst="rect">
            <a:avLst/>
          </a:prstGeom>
        </p:spPr>
      </p:pic>
      <p:sp>
        <p:nvSpPr>
          <p:cNvPr id="212" name="Rectangle 211">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495" y="2300641"/>
            <a:ext cx="8124506"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Google Shape;188;p8"/>
          <p:cNvSpPr txBox="1">
            <a:spLocks noGrp="1"/>
          </p:cNvSpPr>
          <p:nvPr>
            <p:ph type="title"/>
          </p:nvPr>
        </p:nvSpPr>
        <p:spPr>
          <a:xfrm>
            <a:off x="4657256" y="2916520"/>
            <a:ext cx="6465287" cy="2309364"/>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dk1"/>
              </a:buClr>
              <a:buSzPts val="4400"/>
            </a:pPr>
            <a:r>
              <a:rPr lang="en-US" sz="4800" kern="1200">
                <a:solidFill>
                  <a:srgbClr val="FFFFFF"/>
                </a:solidFill>
                <a:latin typeface="+mj-lt"/>
                <a:ea typeface="+mj-ea"/>
                <a:cs typeface="+mj-cs"/>
              </a:rPr>
              <a:t>Personality-level Individual Differences – The Big 5</a:t>
            </a:r>
          </a:p>
        </p:txBody>
      </p:sp>
      <p:cxnSp>
        <p:nvCxnSpPr>
          <p:cNvPr id="214" name="Straight Connector 213">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6931" y="5336249"/>
            <a:ext cx="5486400"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82857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1333156bff3_2_101"/>
          <p:cNvSpPr/>
          <p:nvPr/>
        </p:nvSpPr>
        <p:spPr>
          <a:xfrm flipH="1">
            <a:off x="0" y="5349875"/>
            <a:ext cx="12192000" cy="1508125"/>
          </a:xfrm>
          <a:custGeom>
            <a:avLst/>
            <a:gdLst/>
            <a:ahLst/>
            <a:cxnLst/>
            <a:rect l="l" t="t" r="r" b="b"/>
            <a:pathLst>
              <a:path w="12192000" h="1508125" extrusionOk="0">
                <a:moveTo>
                  <a:pt x="0" y="0"/>
                </a:moveTo>
                <a:lnTo>
                  <a:pt x="11437938" y="0"/>
                </a:lnTo>
                <a:lnTo>
                  <a:pt x="12192000" y="754063"/>
                </a:lnTo>
                <a:lnTo>
                  <a:pt x="12192000" y="1508125"/>
                </a:lnTo>
                <a:lnTo>
                  <a:pt x="12192000" y="1508125"/>
                </a:lnTo>
                <a:lnTo>
                  <a:pt x="754063" y="1508125"/>
                </a:lnTo>
                <a:lnTo>
                  <a:pt x="0" y="754063"/>
                </a:lnTo>
                <a:lnTo>
                  <a:pt x="0" y="0"/>
                </a:lnTo>
                <a:close/>
              </a:path>
            </a:pathLst>
          </a:custGeom>
          <a:solidFill>
            <a:srgbClr val="0F452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115" name="Google Shape;115;g1333156bff3_2_101"/>
          <p:cNvPicPr preferRelativeResize="0"/>
          <p:nvPr/>
        </p:nvPicPr>
        <p:blipFill rotWithShape="1">
          <a:blip r:embed="rId3">
            <a:alphaModFix/>
          </a:blip>
          <a:srcRect/>
          <a:stretch/>
        </p:blipFill>
        <p:spPr>
          <a:xfrm>
            <a:off x="11188700" y="5911850"/>
            <a:ext cx="1003300" cy="922337"/>
          </a:xfrm>
          <a:prstGeom prst="rect">
            <a:avLst/>
          </a:prstGeom>
          <a:noFill/>
          <a:ln>
            <a:noFill/>
          </a:ln>
        </p:spPr>
      </p:pic>
      <p:pic>
        <p:nvPicPr>
          <p:cNvPr id="116" name="Google Shape;116;g1333156bff3_2_101"/>
          <p:cNvPicPr preferRelativeResize="0"/>
          <p:nvPr/>
        </p:nvPicPr>
        <p:blipFill rotWithShape="1">
          <a:blip r:embed="rId4">
            <a:alphaModFix/>
          </a:blip>
          <a:srcRect l="11100" t="17572" r="12076" b="17773"/>
          <a:stretch/>
        </p:blipFill>
        <p:spPr>
          <a:xfrm>
            <a:off x="5551487" y="5353050"/>
            <a:ext cx="1773237" cy="1490663"/>
          </a:xfrm>
          <a:prstGeom prst="rect">
            <a:avLst/>
          </a:prstGeom>
          <a:noFill/>
          <a:ln>
            <a:noFill/>
          </a:ln>
        </p:spPr>
      </p:pic>
      <p:sp>
        <p:nvSpPr>
          <p:cNvPr id="117" name="Google Shape;117;g1333156bff3_2_101"/>
          <p:cNvSpPr txBox="1"/>
          <p:nvPr/>
        </p:nvSpPr>
        <p:spPr>
          <a:xfrm>
            <a:off x="485775" y="5508625"/>
            <a:ext cx="48975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D6A300"/>
              </a:buClr>
              <a:buSzPts val="4400"/>
              <a:buFont typeface="Montserrat Black"/>
              <a:buNone/>
            </a:pPr>
            <a:r>
              <a:rPr lang="en-US" sz="4400" b="1" i="0" u="none">
                <a:solidFill>
                  <a:srgbClr val="D6A300"/>
                </a:solidFill>
                <a:latin typeface="Montserrat Black"/>
                <a:ea typeface="Montserrat Black"/>
                <a:cs typeface="Montserrat Black"/>
                <a:sym typeface="Montserrat Black"/>
              </a:rPr>
              <a:t>Motivation</a:t>
            </a:r>
            <a:endParaRPr/>
          </a:p>
        </p:txBody>
      </p:sp>
      <p:sp>
        <p:nvSpPr>
          <p:cNvPr id="118" name="Google Shape;118;g1333156bff3_2_101"/>
          <p:cNvSpPr txBox="1">
            <a:spLocks noGrp="1"/>
          </p:cNvSpPr>
          <p:nvPr>
            <p:ph type="body" idx="1"/>
          </p:nvPr>
        </p:nvSpPr>
        <p:spPr>
          <a:xfrm>
            <a:off x="838200" y="10001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Pandemics require coordinated social action to abate. </a:t>
            </a:r>
            <a:endParaRPr/>
          </a:p>
          <a:p>
            <a:pPr marL="0" marR="0" lvl="0" indent="0" algn="l" rtl="0">
              <a:lnSpc>
                <a:spcPct val="90000"/>
              </a:lnSpc>
              <a:spcBef>
                <a:spcPts val="100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Judgments </a:t>
            </a:r>
            <a:r>
              <a:rPr lang="en-US" sz="2400" b="1" i="0" u="none" strike="noStrike" cap="none">
                <a:solidFill>
                  <a:schemeClr val="dk1"/>
                </a:solidFill>
                <a:latin typeface="Arial"/>
                <a:ea typeface="Arial"/>
                <a:cs typeface="Arial"/>
                <a:sym typeface="Arial"/>
              </a:rPr>
              <a:t>tune action</a:t>
            </a:r>
            <a:r>
              <a:rPr lang="en-US" sz="2400" b="0" i="0" u="none" strike="noStrike" cap="none">
                <a:solidFill>
                  <a:schemeClr val="dk1"/>
                </a:solidFill>
                <a:latin typeface="Arial"/>
                <a:ea typeface="Arial"/>
                <a:cs typeface="Arial"/>
                <a:sym typeface="Arial"/>
              </a:rPr>
              <a:t>. </a:t>
            </a:r>
            <a:endParaRPr/>
          </a:p>
          <a:p>
            <a:pPr marL="0" marR="0" lvl="0" indent="0" algn="l" rtl="0">
              <a:lnSpc>
                <a:spcPct val="90000"/>
              </a:lnSpc>
              <a:spcBef>
                <a:spcPts val="100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Harmful judgments by individuals can </a:t>
            </a:r>
            <a:endParaRPr/>
          </a:p>
          <a:p>
            <a:pPr marL="0" marR="0" lvl="0" indent="-152400" algn="l" rtl="0">
              <a:lnSpc>
                <a:spcPct val="90000"/>
              </a:lnSpc>
              <a:spcBef>
                <a:spcPts val="100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	</a:t>
            </a:r>
            <a:r>
              <a:rPr lang="en-US" sz="2400" b="1" i="0" u="none" strike="noStrike" cap="none">
                <a:solidFill>
                  <a:schemeClr val="dk1"/>
                </a:solidFill>
                <a:latin typeface="Arial"/>
                <a:ea typeface="Arial"/>
                <a:cs typeface="Arial"/>
                <a:sym typeface="Arial"/>
              </a:rPr>
              <a:t>perpetuate false beliefs</a:t>
            </a:r>
            <a:endParaRPr/>
          </a:p>
          <a:p>
            <a:pPr marL="0" marR="0" lvl="0" indent="-152400" algn="l" rtl="0">
              <a:lnSpc>
                <a:spcPct val="90000"/>
              </a:lnSpc>
              <a:spcBef>
                <a:spcPts val="100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	</a:t>
            </a:r>
            <a:r>
              <a:rPr lang="en-US" sz="2400" b="1" i="0" u="none" strike="noStrike" cap="none">
                <a:solidFill>
                  <a:schemeClr val="dk1"/>
                </a:solidFill>
                <a:latin typeface="Arial"/>
                <a:ea typeface="Arial"/>
                <a:cs typeface="Arial"/>
                <a:sym typeface="Arial"/>
              </a:rPr>
              <a:t>threaten public health </a:t>
            </a:r>
            <a:r>
              <a:rPr lang="en-US" sz="2400" b="0" i="0" u="none" strike="noStrike" cap="none">
                <a:solidFill>
                  <a:schemeClr val="dk1"/>
                </a:solidFill>
                <a:latin typeface="Arial"/>
                <a:ea typeface="Arial"/>
                <a:cs typeface="Arial"/>
                <a:sym typeface="Arial"/>
              </a:rPr>
              <a:t>and </a:t>
            </a:r>
            <a:endParaRPr/>
          </a:p>
          <a:p>
            <a:pPr marL="0" marR="0" lvl="0" indent="-152400" algn="l" rtl="0">
              <a:lnSpc>
                <a:spcPct val="90000"/>
              </a:lnSpc>
              <a:spcBef>
                <a:spcPts val="100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	sow social discord</a:t>
            </a:r>
            <a:r>
              <a:rPr lang="en-US" sz="2400" b="0" i="0" u="none" strike="noStrike" cap="none">
                <a:solidFill>
                  <a:schemeClr val="dk1"/>
                </a:solidFill>
                <a:latin typeface="Arial"/>
                <a:ea typeface="Arial"/>
                <a:cs typeface="Arial"/>
                <a:sym typeface="Arial"/>
              </a:rPr>
              <a:t>.</a:t>
            </a:r>
            <a:endParaRPr/>
          </a:p>
          <a:p>
            <a:pPr marL="0" marR="0" lvl="0" indent="0" algn="l" rtl="0">
              <a:lnSpc>
                <a:spcPct val="90000"/>
              </a:lnSpc>
              <a:spcBef>
                <a:spcPts val="100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Judgments </a:t>
            </a:r>
            <a:r>
              <a:rPr lang="en-US" sz="2400" b="1" i="0" u="none" strike="noStrike" cap="none">
                <a:solidFill>
                  <a:schemeClr val="dk1"/>
                </a:solidFill>
                <a:latin typeface="Arial"/>
                <a:ea typeface="Arial"/>
                <a:cs typeface="Arial"/>
                <a:sym typeface="Arial"/>
              </a:rPr>
              <a:t>express belief</a:t>
            </a:r>
            <a:r>
              <a:rPr lang="en-US" sz="2400" b="0" i="0" u="none" strike="noStrike" cap="none">
                <a:solidFill>
                  <a:schemeClr val="dk1"/>
                </a:solidFill>
                <a:latin typeface="Arial"/>
                <a:ea typeface="Arial"/>
                <a:cs typeface="Arial"/>
                <a:sym typeface="Arial"/>
              </a:rPr>
              <a:t>.</a:t>
            </a:r>
            <a:endParaRPr/>
          </a:p>
        </p:txBody>
      </p:sp>
      <p:pic>
        <p:nvPicPr>
          <p:cNvPr id="119" name="Google Shape;119;g1333156bff3_2_101"/>
          <p:cNvPicPr preferRelativeResize="0"/>
          <p:nvPr/>
        </p:nvPicPr>
        <p:blipFill rotWithShape="1">
          <a:blip r:embed="rId5">
            <a:alphaModFix/>
          </a:blip>
          <a:srcRect/>
          <a:stretch/>
        </p:blipFill>
        <p:spPr>
          <a:xfrm>
            <a:off x="9507537" y="288925"/>
            <a:ext cx="2016125" cy="2016125"/>
          </a:xfrm>
          <a:prstGeom prst="rect">
            <a:avLst/>
          </a:prstGeom>
          <a:noFill/>
          <a:ln>
            <a:noFill/>
          </a:ln>
        </p:spPr>
      </p:pic>
      <p:grpSp>
        <p:nvGrpSpPr>
          <p:cNvPr id="120" name="Google Shape;120;g1333156bff3_2_101"/>
          <p:cNvGrpSpPr/>
          <p:nvPr/>
        </p:nvGrpSpPr>
        <p:grpSpPr>
          <a:xfrm>
            <a:off x="7081881" y="2469573"/>
            <a:ext cx="4897512" cy="2514108"/>
            <a:chOff x="3100040" y="1407745"/>
            <a:chExt cx="4961013" cy="2547222"/>
          </a:xfrm>
        </p:grpSpPr>
        <p:pic>
          <p:nvPicPr>
            <p:cNvPr id="121" name="Google Shape;121;g1333156bff3_2_101"/>
            <p:cNvPicPr preferRelativeResize="0"/>
            <p:nvPr/>
          </p:nvPicPr>
          <p:blipFill rotWithShape="1">
            <a:blip r:embed="rId6">
              <a:alphaModFix/>
            </a:blip>
            <a:srcRect l="33251" r="1780" b="49446"/>
            <a:stretch/>
          </p:blipFill>
          <p:spPr>
            <a:xfrm>
              <a:off x="3100040" y="1407745"/>
              <a:ext cx="3248722" cy="2547222"/>
            </a:xfrm>
            <a:prstGeom prst="rect">
              <a:avLst/>
            </a:prstGeom>
            <a:noFill/>
            <a:ln>
              <a:noFill/>
            </a:ln>
          </p:spPr>
        </p:pic>
        <p:pic>
          <p:nvPicPr>
            <p:cNvPr id="122" name="Google Shape;122;g1333156bff3_2_101"/>
            <p:cNvPicPr preferRelativeResize="0"/>
            <p:nvPr/>
          </p:nvPicPr>
          <p:blipFill rotWithShape="1">
            <a:blip r:embed="rId6">
              <a:alphaModFix/>
            </a:blip>
            <a:srcRect l="65756" t="50000"/>
            <a:stretch/>
          </p:blipFill>
          <p:spPr>
            <a:xfrm>
              <a:off x="6348762" y="1407745"/>
              <a:ext cx="1712291" cy="2547222"/>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g11d2b107bf7_0_102"/>
          <p:cNvPicPr preferRelativeResize="0"/>
          <p:nvPr/>
        </p:nvPicPr>
        <p:blipFill rotWithShape="1">
          <a:blip r:embed="rId3">
            <a:alphaModFix/>
          </a:blip>
          <a:srcRect/>
          <a:stretch/>
        </p:blipFill>
        <p:spPr>
          <a:xfrm>
            <a:off x="257175" y="128588"/>
            <a:ext cx="1738314" cy="2360613"/>
          </a:xfrm>
          <a:prstGeom prst="rect">
            <a:avLst/>
          </a:prstGeom>
          <a:noFill/>
          <a:ln>
            <a:noFill/>
          </a:ln>
        </p:spPr>
      </p:pic>
      <p:sp>
        <p:nvSpPr>
          <p:cNvPr id="206" name="Google Shape;206;g11d2b107bf7_0_102"/>
          <p:cNvSpPr/>
          <p:nvPr/>
        </p:nvSpPr>
        <p:spPr>
          <a:xfrm>
            <a:off x="701675" y="2824163"/>
            <a:ext cx="2438400" cy="1595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Demographics</a:t>
            </a:r>
            <a:endParaRPr/>
          </a:p>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COVID-19 Screener</a:t>
            </a:r>
            <a:endParaRPr/>
          </a:p>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BAI (Anxiety)</a:t>
            </a:r>
            <a:endParaRPr/>
          </a:p>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BDI (Depression)</a:t>
            </a:r>
            <a:endParaRPr/>
          </a:p>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COVID Misconceptions</a:t>
            </a:r>
            <a:endParaRPr/>
          </a:p>
        </p:txBody>
      </p:sp>
      <p:pic>
        <p:nvPicPr>
          <p:cNvPr id="207" name="Google Shape;207;g11d2b107bf7_0_102"/>
          <p:cNvPicPr preferRelativeResize="0"/>
          <p:nvPr/>
        </p:nvPicPr>
        <p:blipFill rotWithShape="1">
          <a:blip r:embed="rId4">
            <a:alphaModFix/>
          </a:blip>
          <a:srcRect/>
          <a:stretch/>
        </p:blipFill>
        <p:spPr>
          <a:xfrm>
            <a:off x="257175" y="128588"/>
            <a:ext cx="1738313" cy="173037"/>
          </a:xfrm>
          <a:prstGeom prst="rect">
            <a:avLst/>
          </a:prstGeom>
          <a:noFill/>
          <a:ln>
            <a:noFill/>
          </a:ln>
        </p:spPr>
      </p:pic>
      <p:cxnSp>
        <p:nvCxnSpPr>
          <p:cNvPr id="208" name="Google Shape;208;g11d2b107bf7_0_102"/>
          <p:cNvCxnSpPr/>
          <p:nvPr/>
        </p:nvCxnSpPr>
        <p:spPr>
          <a:xfrm flipH="1">
            <a:off x="3140113" y="2689225"/>
            <a:ext cx="1862100" cy="1479600"/>
          </a:xfrm>
          <a:prstGeom prst="bentConnector3">
            <a:avLst>
              <a:gd name="adj1" fmla="val 50001"/>
            </a:avLst>
          </a:prstGeom>
          <a:noFill/>
          <a:ln w="9525" cap="flat" cmpd="sng">
            <a:solidFill>
              <a:schemeClr val="accent2"/>
            </a:solidFill>
            <a:prstDash val="solid"/>
            <a:miter lim="800000"/>
            <a:headEnd type="none" w="sm" len="sm"/>
            <a:tailEnd type="oval" w="lg" len="lg"/>
          </a:ln>
        </p:spPr>
      </p:cxnSp>
      <p:sp>
        <p:nvSpPr>
          <p:cNvPr id="209" name="Google Shape;209;g11d2b107bf7_0_102"/>
          <p:cNvSpPr/>
          <p:nvPr/>
        </p:nvSpPr>
        <p:spPr>
          <a:xfrm>
            <a:off x="8459788" y="2603500"/>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CM1</a:t>
            </a:r>
            <a:endParaRPr/>
          </a:p>
        </p:txBody>
      </p:sp>
      <p:sp>
        <p:nvSpPr>
          <p:cNvPr id="210" name="Google Shape;210;g11d2b107bf7_0_102"/>
          <p:cNvSpPr/>
          <p:nvPr/>
        </p:nvSpPr>
        <p:spPr>
          <a:xfrm>
            <a:off x="8459788" y="3114675"/>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CM3</a:t>
            </a:r>
            <a:endParaRPr/>
          </a:p>
        </p:txBody>
      </p:sp>
      <p:sp>
        <p:nvSpPr>
          <p:cNvPr id="211" name="Google Shape;211;g11d2b107bf7_0_102"/>
          <p:cNvSpPr/>
          <p:nvPr/>
        </p:nvSpPr>
        <p:spPr>
          <a:xfrm>
            <a:off x="8459788" y="3652838"/>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CM5</a:t>
            </a:r>
            <a:endParaRPr/>
          </a:p>
        </p:txBody>
      </p:sp>
      <p:sp>
        <p:nvSpPr>
          <p:cNvPr id="212" name="Google Shape;212;g11d2b107bf7_0_102"/>
          <p:cNvSpPr/>
          <p:nvPr/>
        </p:nvSpPr>
        <p:spPr>
          <a:xfrm>
            <a:off x="9283700" y="3114675"/>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CM4</a:t>
            </a:r>
            <a:endParaRPr/>
          </a:p>
        </p:txBody>
      </p:sp>
      <p:sp>
        <p:nvSpPr>
          <p:cNvPr id="213" name="Google Shape;213;g11d2b107bf7_0_102"/>
          <p:cNvSpPr/>
          <p:nvPr/>
        </p:nvSpPr>
        <p:spPr>
          <a:xfrm>
            <a:off x="7634288" y="3114675"/>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CM2</a:t>
            </a:r>
            <a:endParaRPr/>
          </a:p>
        </p:txBody>
      </p:sp>
      <p:sp>
        <p:nvSpPr>
          <p:cNvPr id="214" name="Google Shape;214;g11d2b107bf7_0_102"/>
          <p:cNvSpPr/>
          <p:nvPr/>
        </p:nvSpPr>
        <p:spPr>
          <a:xfrm>
            <a:off x="6765925" y="1155700"/>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CM6</a:t>
            </a:r>
            <a:endParaRPr/>
          </a:p>
        </p:txBody>
      </p:sp>
      <p:sp>
        <p:nvSpPr>
          <p:cNvPr id="215" name="Google Shape;215;g11d2b107bf7_0_102"/>
          <p:cNvSpPr/>
          <p:nvPr/>
        </p:nvSpPr>
        <p:spPr>
          <a:xfrm>
            <a:off x="6765925" y="2232025"/>
            <a:ext cx="762000" cy="4476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CM9</a:t>
            </a:r>
            <a:endParaRPr/>
          </a:p>
        </p:txBody>
      </p:sp>
      <p:sp>
        <p:nvSpPr>
          <p:cNvPr id="216" name="Google Shape;216;g11d2b107bf7_0_102"/>
          <p:cNvSpPr/>
          <p:nvPr/>
        </p:nvSpPr>
        <p:spPr>
          <a:xfrm>
            <a:off x="7169150" y="1693863"/>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CM8</a:t>
            </a:r>
            <a:endParaRPr/>
          </a:p>
        </p:txBody>
      </p:sp>
      <p:sp>
        <p:nvSpPr>
          <p:cNvPr id="217" name="Google Shape;217;g11d2b107bf7_0_102"/>
          <p:cNvSpPr/>
          <p:nvPr/>
        </p:nvSpPr>
        <p:spPr>
          <a:xfrm>
            <a:off x="6345238" y="1693863"/>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CM7</a:t>
            </a:r>
            <a:endParaRPr/>
          </a:p>
        </p:txBody>
      </p:sp>
      <p:sp>
        <p:nvSpPr>
          <p:cNvPr id="218" name="Google Shape;218;g11d2b107bf7_0_102"/>
          <p:cNvSpPr/>
          <p:nvPr/>
        </p:nvSpPr>
        <p:spPr>
          <a:xfrm>
            <a:off x="6388100" y="4916488"/>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CM16</a:t>
            </a:r>
            <a:endParaRPr/>
          </a:p>
        </p:txBody>
      </p:sp>
      <p:sp>
        <p:nvSpPr>
          <p:cNvPr id="219" name="Google Shape;219;g11d2b107bf7_0_102"/>
          <p:cNvSpPr/>
          <p:nvPr/>
        </p:nvSpPr>
        <p:spPr>
          <a:xfrm>
            <a:off x="6935788" y="4343400"/>
            <a:ext cx="762000" cy="4476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CM15</a:t>
            </a:r>
            <a:endParaRPr/>
          </a:p>
        </p:txBody>
      </p:sp>
      <p:sp>
        <p:nvSpPr>
          <p:cNvPr id="220" name="Google Shape;220;g11d2b107bf7_0_102"/>
          <p:cNvSpPr/>
          <p:nvPr/>
        </p:nvSpPr>
        <p:spPr>
          <a:xfrm>
            <a:off x="5881688" y="4343400"/>
            <a:ext cx="762000" cy="4476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CM14</a:t>
            </a:r>
            <a:endParaRPr/>
          </a:p>
        </p:txBody>
      </p:sp>
      <p:sp>
        <p:nvSpPr>
          <p:cNvPr id="221" name="Google Shape;221;g11d2b107bf7_0_102"/>
          <p:cNvSpPr/>
          <p:nvPr/>
        </p:nvSpPr>
        <p:spPr>
          <a:xfrm>
            <a:off x="8485188" y="5454650"/>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CM19</a:t>
            </a:r>
            <a:endParaRPr/>
          </a:p>
        </p:txBody>
      </p:sp>
      <p:sp>
        <p:nvSpPr>
          <p:cNvPr id="222" name="Google Shape;222;g11d2b107bf7_0_102"/>
          <p:cNvSpPr/>
          <p:nvPr/>
        </p:nvSpPr>
        <p:spPr>
          <a:xfrm>
            <a:off x="9032875" y="4881563"/>
            <a:ext cx="762000" cy="4476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CM18</a:t>
            </a:r>
            <a:endParaRPr/>
          </a:p>
        </p:txBody>
      </p:sp>
      <p:sp>
        <p:nvSpPr>
          <p:cNvPr id="223" name="Google Shape;223;g11d2b107bf7_0_102"/>
          <p:cNvSpPr/>
          <p:nvPr/>
        </p:nvSpPr>
        <p:spPr>
          <a:xfrm>
            <a:off x="7978775" y="4881563"/>
            <a:ext cx="762000" cy="4476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CM17</a:t>
            </a:r>
            <a:endParaRPr/>
          </a:p>
        </p:txBody>
      </p:sp>
      <p:sp>
        <p:nvSpPr>
          <p:cNvPr id="224" name="Google Shape;224;g11d2b107bf7_0_102"/>
          <p:cNvSpPr/>
          <p:nvPr/>
        </p:nvSpPr>
        <p:spPr>
          <a:xfrm>
            <a:off x="10509250" y="4918075"/>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CM22</a:t>
            </a:r>
            <a:endParaRPr/>
          </a:p>
        </p:txBody>
      </p:sp>
      <p:sp>
        <p:nvSpPr>
          <p:cNvPr id="225" name="Google Shape;225;g11d2b107bf7_0_102"/>
          <p:cNvSpPr/>
          <p:nvPr/>
        </p:nvSpPr>
        <p:spPr>
          <a:xfrm>
            <a:off x="11056938" y="4344988"/>
            <a:ext cx="762000" cy="4476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CM21</a:t>
            </a:r>
            <a:endParaRPr/>
          </a:p>
        </p:txBody>
      </p:sp>
      <p:sp>
        <p:nvSpPr>
          <p:cNvPr id="226" name="Google Shape;226;g11d2b107bf7_0_102"/>
          <p:cNvSpPr/>
          <p:nvPr/>
        </p:nvSpPr>
        <p:spPr>
          <a:xfrm>
            <a:off x="10004425" y="4344988"/>
            <a:ext cx="762000" cy="4476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CM20</a:t>
            </a:r>
            <a:endParaRPr/>
          </a:p>
        </p:txBody>
      </p:sp>
      <p:sp>
        <p:nvSpPr>
          <p:cNvPr id="227" name="Google Shape;227;g11d2b107bf7_0_102"/>
          <p:cNvSpPr txBox="1"/>
          <p:nvPr/>
        </p:nvSpPr>
        <p:spPr>
          <a:xfrm>
            <a:off x="8304213" y="2319338"/>
            <a:ext cx="10716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Attitudes</a:t>
            </a:r>
            <a:endParaRPr/>
          </a:p>
        </p:txBody>
      </p:sp>
      <p:sp>
        <p:nvSpPr>
          <p:cNvPr id="228" name="Google Shape;228;g11d2b107bf7_0_102"/>
          <p:cNvSpPr/>
          <p:nvPr/>
        </p:nvSpPr>
        <p:spPr>
          <a:xfrm>
            <a:off x="7580313" y="2295525"/>
            <a:ext cx="2516100" cy="2035200"/>
          </a:xfrm>
          <a:prstGeom prst="ellipse">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229" name="Google Shape;229;g11d2b107bf7_0_102"/>
          <p:cNvSpPr txBox="1"/>
          <p:nvPr/>
        </p:nvSpPr>
        <p:spPr>
          <a:xfrm>
            <a:off x="6491288" y="830263"/>
            <a:ext cx="13098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Xenophobia</a:t>
            </a:r>
            <a:endParaRPr/>
          </a:p>
        </p:txBody>
      </p:sp>
      <p:sp>
        <p:nvSpPr>
          <p:cNvPr id="230" name="Google Shape;230;g11d2b107bf7_0_102"/>
          <p:cNvSpPr txBox="1"/>
          <p:nvPr/>
        </p:nvSpPr>
        <p:spPr>
          <a:xfrm>
            <a:off x="10209213" y="830263"/>
            <a:ext cx="7620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Origin</a:t>
            </a:r>
            <a:endParaRPr/>
          </a:p>
        </p:txBody>
      </p:sp>
      <p:sp>
        <p:nvSpPr>
          <p:cNvPr id="231" name="Google Shape;231;g11d2b107bf7_0_102"/>
          <p:cNvSpPr txBox="1"/>
          <p:nvPr/>
        </p:nvSpPr>
        <p:spPr>
          <a:xfrm>
            <a:off x="6375400" y="4006850"/>
            <a:ext cx="9588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Politics</a:t>
            </a:r>
            <a:endParaRPr/>
          </a:p>
        </p:txBody>
      </p:sp>
      <p:sp>
        <p:nvSpPr>
          <p:cNvPr id="232" name="Google Shape;232;g11d2b107bf7_0_102"/>
          <p:cNvSpPr txBox="1"/>
          <p:nvPr/>
        </p:nvSpPr>
        <p:spPr>
          <a:xfrm>
            <a:off x="8435975" y="4545013"/>
            <a:ext cx="809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Media</a:t>
            </a:r>
            <a:endParaRPr/>
          </a:p>
        </p:txBody>
      </p:sp>
      <p:sp>
        <p:nvSpPr>
          <p:cNvPr id="233" name="Google Shape;233;g11d2b107bf7_0_102"/>
          <p:cNvSpPr txBox="1"/>
          <p:nvPr/>
        </p:nvSpPr>
        <p:spPr>
          <a:xfrm>
            <a:off x="10412413" y="4008438"/>
            <a:ext cx="10113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AntiVax</a:t>
            </a:r>
            <a:endParaRPr/>
          </a:p>
        </p:txBody>
      </p:sp>
      <p:sp>
        <p:nvSpPr>
          <p:cNvPr id="234" name="Google Shape;234;g11d2b107bf7_0_102"/>
          <p:cNvSpPr/>
          <p:nvPr/>
        </p:nvSpPr>
        <p:spPr>
          <a:xfrm>
            <a:off x="8459788" y="671513"/>
            <a:ext cx="762000" cy="4476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CM23</a:t>
            </a:r>
            <a:endParaRPr/>
          </a:p>
        </p:txBody>
      </p:sp>
      <p:sp>
        <p:nvSpPr>
          <p:cNvPr id="235" name="Google Shape;235;g11d2b107bf7_0_102"/>
          <p:cNvSpPr/>
          <p:nvPr/>
        </p:nvSpPr>
        <p:spPr>
          <a:xfrm>
            <a:off x="8459788" y="1746250"/>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CM26</a:t>
            </a:r>
            <a:endParaRPr/>
          </a:p>
        </p:txBody>
      </p:sp>
      <p:sp>
        <p:nvSpPr>
          <p:cNvPr id="236" name="Google Shape;236;g11d2b107bf7_0_102"/>
          <p:cNvSpPr/>
          <p:nvPr/>
        </p:nvSpPr>
        <p:spPr>
          <a:xfrm>
            <a:off x="8864600" y="1208088"/>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CM25</a:t>
            </a:r>
            <a:endParaRPr/>
          </a:p>
        </p:txBody>
      </p:sp>
      <p:sp>
        <p:nvSpPr>
          <p:cNvPr id="237" name="Google Shape;237;g11d2b107bf7_0_102"/>
          <p:cNvSpPr/>
          <p:nvPr/>
        </p:nvSpPr>
        <p:spPr>
          <a:xfrm>
            <a:off x="8039100" y="1208088"/>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CM24</a:t>
            </a:r>
            <a:endParaRPr/>
          </a:p>
        </p:txBody>
      </p:sp>
      <p:sp>
        <p:nvSpPr>
          <p:cNvPr id="238" name="Google Shape;238;g11d2b107bf7_0_102"/>
          <p:cNvSpPr txBox="1"/>
          <p:nvPr/>
        </p:nvSpPr>
        <p:spPr>
          <a:xfrm>
            <a:off x="7867650" y="344488"/>
            <a:ext cx="19938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Medical Skepticism</a:t>
            </a:r>
            <a:endParaRPr/>
          </a:p>
        </p:txBody>
      </p:sp>
      <p:sp>
        <p:nvSpPr>
          <p:cNvPr id="239" name="Google Shape;239;g11d2b107bf7_0_102"/>
          <p:cNvSpPr/>
          <p:nvPr/>
        </p:nvSpPr>
        <p:spPr>
          <a:xfrm>
            <a:off x="10169525" y="1155700"/>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CM10</a:t>
            </a:r>
            <a:endParaRPr/>
          </a:p>
        </p:txBody>
      </p:sp>
      <p:sp>
        <p:nvSpPr>
          <p:cNvPr id="240" name="Google Shape;240;g11d2b107bf7_0_102"/>
          <p:cNvSpPr/>
          <p:nvPr/>
        </p:nvSpPr>
        <p:spPr>
          <a:xfrm>
            <a:off x="10169525" y="2232025"/>
            <a:ext cx="762000" cy="4476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CM13</a:t>
            </a:r>
            <a:endParaRPr/>
          </a:p>
        </p:txBody>
      </p:sp>
      <p:sp>
        <p:nvSpPr>
          <p:cNvPr id="241" name="Google Shape;241;g11d2b107bf7_0_102"/>
          <p:cNvSpPr/>
          <p:nvPr/>
        </p:nvSpPr>
        <p:spPr>
          <a:xfrm>
            <a:off x="10574338" y="1693863"/>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CM12</a:t>
            </a:r>
            <a:endParaRPr/>
          </a:p>
        </p:txBody>
      </p:sp>
      <p:sp>
        <p:nvSpPr>
          <p:cNvPr id="242" name="Google Shape;242;g11d2b107bf7_0_102"/>
          <p:cNvSpPr/>
          <p:nvPr/>
        </p:nvSpPr>
        <p:spPr>
          <a:xfrm>
            <a:off x="9748838" y="1693863"/>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CM11</a:t>
            </a:r>
            <a:endParaRPr/>
          </a:p>
        </p:txBody>
      </p:sp>
      <p:sp>
        <p:nvSpPr>
          <p:cNvPr id="243" name="Google Shape;243;g11d2b107bf7_0_102"/>
          <p:cNvSpPr/>
          <p:nvPr/>
        </p:nvSpPr>
        <p:spPr>
          <a:xfrm>
            <a:off x="9704388" y="846138"/>
            <a:ext cx="1674900" cy="2171700"/>
          </a:xfrm>
          <a:prstGeom prst="ellipse">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244" name="Google Shape;244;g11d2b107bf7_0_102"/>
          <p:cNvSpPr/>
          <p:nvPr/>
        </p:nvSpPr>
        <p:spPr>
          <a:xfrm>
            <a:off x="6278563" y="676275"/>
            <a:ext cx="1720800" cy="2170200"/>
          </a:xfrm>
          <a:prstGeom prst="ellipse">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245" name="Google Shape;245;g11d2b107bf7_0_102"/>
          <p:cNvSpPr/>
          <p:nvPr/>
        </p:nvSpPr>
        <p:spPr>
          <a:xfrm rot="-5400000">
            <a:off x="7804225" y="-134974"/>
            <a:ext cx="2090700" cy="2719500"/>
          </a:xfrm>
          <a:prstGeom prst="ellipse">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246" name="Google Shape;246;g11d2b107bf7_0_102"/>
          <p:cNvSpPr/>
          <p:nvPr/>
        </p:nvSpPr>
        <p:spPr>
          <a:xfrm>
            <a:off x="9880600" y="3829050"/>
            <a:ext cx="2054100" cy="1623900"/>
          </a:xfrm>
          <a:prstGeom prst="ellipse">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247" name="Google Shape;247;g11d2b107bf7_0_102"/>
          <p:cNvSpPr/>
          <p:nvPr/>
        </p:nvSpPr>
        <p:spPr>
          <a:xfrm>
            <a:off x="5756275" y="3827463"/>
            <a:ext cx="2052600" cy="1623900"/>
          </a:xfrm>
          <a:prstGeom prst="ellipse">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248" name="Google Shape;248;g11d2b107bf7_0_102"/>
          <p:cNvSpPr/>
          <p:nvPr/>
        </p:nvSpPr>
        <p:spPr>
          <a:xfrm>
            <a:off x="7826375" y="4365625"/>
            <a:ext cx="2054100" cy="1623900"/>
          </a:xfrm>
          <a:prstGeom prst="ellipse">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249" name="Google Shape;249;g11d2b107bf7_0_102"/>
          <p:cNvSpPr txBox="1"/>
          <p:nvPr/>
        </p:nvSpPr>
        <p:spPr>
          <a:xfrm>
            <a:off x="5691188" y="2505075"/>
            <a:ext cx="12096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26-items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1DCD4319-21CA-4165-A08D-D1E05DC37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592824" cy="3233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Google Shape;254;p15"/>
          <p:cNvSpPr txBox="1">
            <a:spLocks noGrp="1"/>
          </p:cNvSpPr>
          <p:nvPr>
            <p:ph type="title"/>
          </p:nvPr>
        </p:nvSpPr>
        <p:spPr>
          <a:xfrm>
            <a:off x="1166648" y="655591"/>
            <a:ext cx="4929352" cy="2315616"/>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ct val="100000"/>
              <a:buFont typeface="Calibri"/>
              <a:buNone/>
            </a:pPr>
            <a:r>
              <a:rPr lang="en-US" sz="3100"/>
              <a:t>COVID Skepticism</a:t>
            </a:r>
            <a:br>
              <a:rPr lang="en-US" sz="3100"/>
            </a:br>
            <a:r>
              <a:rPr lang="en-US" sz="3100" dirty="0"/>
              <a:t>Xenophobia, Medical Skepticism, Origin, Attitudes, Politics, Media, </a:t>
            </a:r>
            <a:r>
              <a:rPr lang="en-US" sz="3100" dirty="0" err="1"/>
              <a:t>AntiVax</a:t>
            </a:r>
            <a:endParaRPr lang="fr-US" sz="3100"/>
          </a:p>
        </p:txBody>
      </p:sp>
      <p:sp>
        <p:nvSpPr>
          <p:cNvPr id="264" name="Rectangle 263">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6" name="Group 265">
            <a:extLst>
              <a:ext uri="{FF2B5EF4-FFF2-40B4-BE49-F238E27FC236}">
                <a16:creationId xmlns:a16="http://schemas.microsoft.com/office/drawing/2014/main" id="{71669B06-C46A-44F5-8C95-4AA9C87956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67" name="Rectangle 64">
              <a:extLst>
                <a:ext uri="{FF2B5EF4-FFF2-40B4-BE49-F238E27FC236}">
                  <a16:creationId xmlns:a16="http://schemas.microsoft.com/office/drawing/2014/main" id="{4D76B2F7-4F50-4773-9D4F-290F710032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66">
              <a:extLst>
                <a:ext uri="{FF2B5EF4-FFF2-40B4-BE49-F238E27FC236}">
                  <a16:creationId xmlns:a16="http://schemas.microsoft.com/office/drawing/2014/main" id="{129C72A8-9B1F-4E7C-849C-3ED6C4F65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64">
              <a:extLst>
                <a:ext uri="{FF2B5EF4-FFF2-40B4-BE49-F238E27FC236}">
                  <a16:creationId xmlns:a16="http://schemas.microsoft.com/office/drawing/2014/main" id="{9B4AD277-5CD3-42C3-8B43-2D645DF11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66">
              <a:extLst>
                <a:ext uri="{FF2B5EF4-FFF2-40B4-BE49-F238E27FC236}">
                  <a16:creationId xmlns:a16="http://schemas.microsoft.com/office/drawing/2014/main" id="{6B705E15-6BC1-424E-9A76-D1005A391C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64">
              <a:extLst>
                <a:ext uri="{FF2B5EF4-FFF2-40B4-BE49-F238E27FC236}">
                  <a16:creationId xmlns:a16="http://schemas.microsoft.com/office/drawing/2014/main" id="{1F76BC37-F98D-4577-97A0-F827D0D17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66">
              <a:extLst>
                <a:ext uri="{FF2B5EF4-FFF2-40B4-BE49-F238E27FC236}">
                  <a16:creationId xmlns:a16="http://schemas.microsoft.com/office/drawing/2014/main" id="{9BD26941-01BA-4D66-8E65-20857D3DCE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64">
              <a:extLst>
                <a:ext uri="{FF2B5EF4-FFF2-40B4-BE49-F238E27FC236}">
                  <a16:creationId xmlns:a16="http://schemas.microsoft.com/office/drawing/2014/main" id="{449B424C-62D9-4A49-AC52-5A78F2E40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66">
              <a:extLst>
                <a:ext uri="{FF2B5EF4-FFF2-40B4-BE49-F238E27FC236}">
                  <a16:creationId xmlns:a16="http://schemas.microsoft.com/office/drawing/2014/main" id="{576C9EBF-ED63-4269-A697-F6509920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64">
              <a:extLst>
                <a:ext uri="{FF2B5EF4-FFF2-40B4-BE49-F238E27FC236}">
                  <a16:creationId xmlns:a16="http://schemas.microsoft.com/office/drawing/2014/main" id="{AD803FF3-8F07-4737-8BB1-105F778F12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66">
              <a:extLst>
                <a:ext uri="{FF2B5EF4-FFF2-40B4-BE49-F238E27FC236}">
                  <a16:creationId xmlns:a16="http://schemas.microsoft.com/office/drawing/2014/main" id="{7FAED273-7CA0-4E1E-B334-37B189A6B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64">
              <a:extLst>
                <a:ext uri="{FF2B5EF4-FFF2-40B4-BE49-F238E27FC236}">
                  <a16:creationId xmlns:a16="http://schemas.microsoft.com/office/drawing/2014/main" id="{C9C1E0D9-E570-4AF5-880E-BBA6DD522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66">
              <a:extLst>
                <a:ext uri="{FF2B5EF4-FFF2-40B4-BE49-F238E27FC236}">
                  <a16:creationId xmlns:a16="http://schemas.microsoft.com/office/drawing/2014/main" id="{EDEDE693-1FBA-4D1A-A164-53CCD5CB0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64">
              <a:extLst>
                <a:ext uri="{FF2B5EF4-FFF2-40B4-BE49-F238E27FC236}">
                  <a16:creationId xmlns:a16="http://schemas.microsoft.com/office/drawing/2014/main" id="{6AA202F9-EAD4-4DEA-9024-632A4F73B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66">
              <a:extLst>
                <a:ext uri="{FF2B5EF4-FFF2-40B4-BE49-F238E27FC236}">
                  <a16:creationId xmlns:a16="http://schemas.microsoft.com/office/drawing/2014/main" id="{C6CCC0AF-E071-40EB-8C53-5ACA30272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64">
              <a:extLst>
                <a:ext uri="{FF2B5EF4-FFF2-40B4-BE49-F238E27FC236}">
                  <a16:creationId xmlns:a16="http://schemas.microsoft.com/office/drawing/2014/main" id="{0AA000E7-AF97-4611-99C3-B1E03F5A4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66">
              <a:extLst>
                <a:ext uri="{FF2B5EF4-FFF2-40B4-BE49-F238E27FC236}">
                  <a16:creationId xmlns:a16="http://schemas.microsoft.com/office/drawing/2014/main" id="{AFC00B1E-E93B-4433-97D2-5360B330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64">
              <a:extLst>
                <a:ext uri="{FF2B5EF4-FFF2-40B4-BE49-F238E27FC236}">
                  <a16:creationId xmlns:a16="http://schemas.microsoft.com/office/drawing/2014/main" id="{B4B77C83-19B4-4B90-ABA7-E70C365B4F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66">
              <a:extLst>
                <a:ext uri="{FF2B5EF4-FFF2-40B4-BE49-F238E27FC236}">
                  <a16:creationId xmlns:a16="http://schemas.microsoft.com/office/drawing/2014/main" id="{597565E2-2F06-489E-937B-AD74A7823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64">
              <a:extLst>
                <a:ext uri="{FF2B5EF4-FFF2-40B4-BE49-F238E27FC236}">
                  <a16:creationId xmlns:a16="http://schemas.microsoft.com/office/drawing/2014/main" id="{2F228EE9-2816-457D-83CE-BCFA543CB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66">
              <a:extLst>
                <a:ext uri="{FF2B5EF4-FFF2-40B4-BE49-F238E27FC236}">
                  <a16:creationId xmlns:a16="http://schemas.microsoft.com/office/drawing/2014/main" id="{374D8F1E-E29D-4C22-AF20-A95EB92C9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 2">
            <a:extLst>
              <a:ext uri="{FF2B5EF4-FFF2-40B4-BE49-F238E27FC236}">
                <a16:creationId xmlns:a16="http://schemas.microsoft.com/office/drawing/2014/main" id="{994DB589-21B3-75BA-6EFD-80EFA9EBCA89}"/>
              </a:ext>
            </a:extLst>
          </p:cNvPr>
          <p:cNvPicPr>
            <a:picLocks noChangeAspect="1"/>
          </p:cNvPicPr>
          <p:nvPr/>
        </p:nvPicPr>
        <p:blipFill>
          <a:blip r:embed="rId3"/>
          <a:stretch>
            <a:fillRect/>
          </a:stretch>
        </p:blipFill>
        <p:spPr>
          <a:xfrm>
            <a:off x="7006549" y="283311"/>
            <a:ext cx="4778427" cy="2950679"/>
          </a:xfrm>
          <a:prstGeom prst="rect">
            <a:avLst/>
          </a:prstGeom>
        </p:spPr>
      </p:pic>
      <p:sp>
        <p:nvSpPr>
          <p:cNvPr id="288" name="Rectangle 287">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606971"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15"/>
          <p:cNvSpPr txBox="1">
            <a:spLocks noGrp="1"/>
          </p:cNvSpPr>
          <p:nvPr>
            <p:ph type="body" idx="1"/>
          </p:nvPr>
        </p:nvSpPr>
        <p:spPr>
          <a:xfrm>
            <a:off x="1166648" y="3502955"/>
            <a:ext cx="5164703" cy="3027651"/>
          </a:xfrm>
          <a:prstGeom prst="rect">
            <a:avLst/>
          </a:prstGeom>
        </p:spPr>
        <p:txBody>
          <a:bodyPr spcFirstLastPara="1" lIns="91425" tIns="45700" rIns="91425" bIns="45700" anchor="ctr" anchorCtr="0">
            <a:normAutofit/>
          </a:bodyPr>
          <a:lstStyle/>
          <a:p>
            <a:pPr marL="228600" lvl="0" indent="-228600" rtl="0">
              <a:spcBef>
                <a:spcPts val="0"/>
              </a:spcBef>
              <a:spcAft>
                <a:spcPts val="600"/>
              </a:spcAft>
              <a:buClr>
                <a:schemeClr val="dk1"/>
              </a:buClr>
              <a:buSzPts val="2800"/>
              <a:buChar char="•"/>
            </a:pPr>
            <a:r>
              <a:rPr lang="en-US" sz="1800"/>
              <a:t>Linear?</a:t>
            </a:r>
          </a:p>
        </p:txBody>
      </p:sp>
      <p:pic>
        <p:nvPicPr>
          <p:cNvPr id="2" name="Image 1">
            <a:extLst>
              <a:ext uri="{FF2B5EF4-FFF2-40B4-BE49-F238E27FC236}">
                <a16:creationId xmlns:a16="http://schemas.microsoft.com/office/drawing/2014/main" id="{4D7E7C2F-E8ED-071C-5BD3-314EFB8F3420}"/>
              </a:ext>
            </a:extLst>
          </p:cNvPr>
          <p:cNvPicPr>
            <a:picLocks noChangeAspect="1"/>
          </p:cNvPicPr>
          <p:nvPr/>
        </p:nvPicPr>
        <p:blipFill>
          <a:blip r:embed="rId4"/>
          <a:stretch>
            <a:fillRect/>
          </a:stretch>
        </p:blipFill>
        <p:spPr>
          <a:xfrm>
            <a:off x="7004255" y="3562537"/>
            <a:ext cx="4783015" cy="295351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sp useBgFill="1">
        <p:nvSpPr>
          <p:cNvPr id="260" name="Rectangle 259">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Google Shape;254;p15"/>
          <p:cNvSpPr txBox="1">
            <a:spLocks noGrp="1"/>
          </p:cNvSpPr>
          <p:nvPr>
            <p:ph type="title"/>
          </p:nvPr>
        </p:nvSpPr>
        <p:spPr>
          <a:xfrm>
            <a:off x="594360" y="1474757"/>
            <a:ext cx="3734698" cy="3210269"/>
          </a:xfrm>
          <a:prstGeom prst="rect">
            <a:avLst/>
          </a:prstGeom>
        </p:spPr>
        <p:txBody>
          <a:bodyPr spcFirstLastPara="1" vert="horz" lIns="91440" tIns="45720" rIns="91440" bIns="45720" rtlCol="0" anchor="ctr" anchorCtr="0">
            <a:normAutofit/>
          </a:bodyPr>
          <a:lstStyle/>
          <a:p>
            <a:pPr marL="0" lvl="0" indent="0">
              <a:spcBef>
                <a:spcPct val="0"/>
              </a:spcBef>
              <a:spcAft>
                <a:spcPts val="0"/>
              </a:spcAft>
              <a:buClr>
                <a:schemeClr val="dk1"/>
              </a:buClr>
              <a:buSzPct val="100000"/>
            </a:pPr>
            <a:r>
              <a:rPr lang="en-US" sz="3000" kern="1200">
                <a:solidFill>
                  <a:schemeClr val="tx1"/>
                </a:solidFill>
                <a:latin typeface="+mj-lt"/>
                <a:ea typeface="+mj-ea"/>
                <a:cs typeface="+mj-cs"/>
              </a:rPr>
              <a:t>COVID Skepticism</a:t>
            </a:r>
            <a:br>
              <a:rPr lang="en-US" sz="3000" kern="1200">
                <a:solidFill>
                  <a:schemeClr val="tx1"/>
                </a:solidFill>
                <a:latin typeface="+mj-lt"/>
                <a:ea typeface="+mj-ea"/>
                <a:cs typeface="+mj-cs"/>
              </a:rPr>
            </a:br>
            <a:r>
              <a:rPr lang="en-US" sz="3000" kern="1200">
                <a:solidFill>
                  <a:schemeClr val="tx1"/>
                </a:solidFill>
                <a:latin typeface="+mj-lt"/>
                <a:ea typeface="+mj-ea"/>
                <a:cs typeface="+mj-cs"/>
              </a:rPr>
              <a:t>Xenophobia, Medical Skepticism, Origin, Attitudes, Politics, Media, AntiVax</a:t>
            </a:r>
          </a:p>
        </p:txBody>
      </p:sp>
      <p:grpSp>
        <p:nvGrpSpPr>
          <p:cNvPr id="262" name="Group 261">
            <a:extLst>
              <a:ext uri="{FF2B5EF4-FFF2-40B4-BE49-F238E27FC236}">
                <a16:creationId xmlns:a16="http://schemas.microsoft.com/office/drawing/2014/main" id="{BEB2E44E-30A6-416E-A45D-B1E3286295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414016"/>
            <a:ext cx="232963" cy="1340860"/>
            <a:chOff x="56167" y="2050133"/>
            <a:chExt cx="232963" cy="1340860"/>
          </a:xfrm>
        </p:grpSpPr>
        <p:sp>
          <p:nvSpPr>
            <p:cNvPr id="263" name="Rectangle 2">
              <a:extLst>
                <a:ext uri="{FF2B5EF4-FFF2-40B4-BE49-F238E27FC236}">
                  <a16:creationId xmlns:a16="http://schemas.microsoft.com/office/drawing/2014/main" id="{FC3F1FAE-BAA2-4238-87B4-F57CD6E0D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59">
              <a:extLst>
                <a:ext uri="{FF2B5EF4-FFF2-40B4-BE49-F238E27FC236}">
                  <a16:creationId xmlns:a16="http://schemas.microsoft.com/office/drawing/2014/main" id="{089CF776-26E3-443A-9B0A-EBD6CE7AE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
              <a:extLst>
                <a:ext uri="{FF2B5EF4-FFF2-40B4-BE49-F238E27FC236}">
                  <a16:creationId xmlns:a16="http://schemas.microsoft.com/office/drawing/2014/main" id="{1F6F9BAB-A8A1-4A62-86FC-5B3157A6E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59">
              <a:extLst>
                <a:ext uri="{FF2B5EF4-FFF2-40B4-BE49-F238E27FC236}">
                  <a16:creationId xmlns:a16="http://schemas.microsoft.com/office/drawing/2014/main" id="{7A2B6B81-FF9A-43F6-A1AE-917DAA4B0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
              <a:extLst>
                <a:ext uri="{FF2B5EF4-FFF2-40B4-BE49-F238E27FC236}">
                  <a16:creationId xmlns:a16="http://schemas.microsoft.com/office/drawing/2014/main" id="{49817315-151B-4CB1-A230-5A36AF7FB4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59">
              <a:extLst>
                <a:ext uri="{FF2B5EF4-FFF2-40B4-BE49-F238E27FC236}">
                  <a16:creationId xmlns:a16="http://schemas.microsoft.com/office/drawing/2014/main" id="{6CC335AB-9541-4183-93A8-9687D50AB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
              <a:extLst>
                <a:ext uri="{FF2B5EF4-FFF2-40B4-BE49-F238E27FC236}">
                  <a16:creationId xmlns:a16="http://schemas.microsoft.com/office/drawing/2014/main" id="{ED940D30-BF06-4C7A-8790-F0D998247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59">
              <a:extLst>
                <a:ext uri="{FF2B5EF4-FFF2-40B4-BE49-F238E27FC236}">
                  <a16:creationId xmlns:a16="http://schemas.microsoft.com/office/drawing/2014/main" id="{A52173BB-5BB4-4AB9-AC66-79CF7406D8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
              <a:extLst>
                <a:ext uri="{FF2B5EF4-FFF2-40B4-BE49-F238E27FC236}">
                  <a16:creationId xmlns:a16="http://schemas.microsoft.com/office/drawing/2014/main" id="{CD8A6114-D58C-4BB6-9AFE-064C927F3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59">
              <a:extLst>
                <a:ext uri="{FF2B5EF4-FFF2-40B4-BE49-F238E27FC236}">
                  <a16:creationId xmlns:a16="http://schemas.microsoft.com/office/drawing/2014/main" id="{B4E88F94-25A1-4836-8BB3-4271B636B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
              <a:extLst>
                <a:ext uri="{FF2B5EF4-FFF2-40B4-BE49-F238E27FC236}">
                  <a16:creationId xmlns:a16="http://schemas.microsoft.com/office/drawing/2014/main" id="{25A83C54-E0E4-4E8A-9EE6-C17D26417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59">
              <a:extLst>
                <a:ext uri="{FF2B5EF4-FFF2-40B4-BE49-F238E27FC236}">
                  <a16:creationId xmlns:a16="http://schemas.microsoft.com/office/drawing/2014/main" id="{0675818B-7A46-4DED-BBFC-4697A4C04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
              <a:extLst>
                <a:ext uri="{FF2B5EF4-FFF2-40B4-BE49-F238E27FC236}">
                  <a16:creationId xmlns:a16="http://schemas.microsoft.com/office/drawing/2014/main" id="{AF3B1214-DA5A-4076-BE6B-3D9D3ECC63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59">
              <a:extLst>
                <a:ext uri="{FF2B5EF4-FFF2-40B4-BE49-F238E27FC236}">
                  <a16:creationId xmlns:a16="http://schemas.microsoft.com/office/drawing/2014/main" id="{9E008EA5-BFDE-4E41-A137-7528BC706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
              <a:extLst>
                <a:ext uri="{FF2B5EF4-FFF2-40B4-BE49-F238E27FC236}">
                  <a16:creationId xmlns:a16="http://schemas.microsoft.com/office/drawing/2014/main" id="{46544C80-52A4-45E4-BFA9-EF2DF3498E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59">
              <a:extLst>
                <a:ext uri="{FF2B5EF4-FFF2-40B4-BE49-F238E27FC236}">
                  <a16:creationId xmlns:a16="http://schemas.microsoft.com/office/drawing/2014/main" id="{905E3B05-2EB1-44FB-ADE8-F4CD5217A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
              <a:extLst>
                <a:ext uri="{FF2B5EF4-FFF2-40B4-BE49-F238E27FC236}">
                  <a16:creationId xmlns:a16="http://schemas.microsoft.com/office/drawing/2014/main" id="{02542866-00BE-41E8-955D-E3B4E6E03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59">
              <a:extLst>
                <a:ext uri="{FF2B5EF4-FFF2-40B4-BE49-F238E27FC236}">
                  <a16:creationId xmlns:a16="http://schemas.microsoft.com/office/drawing/2014/main" id="{ADC9572A-D4F6-4C5A-B2C8-C00E855CB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
              <a:extLst>
                <a:ext uri="{FF2B5EF4-FFF2-40B4-BE49-F238E27FC236}">
                  <a16:creationId xmlns:a16="http://schemas.microsoft.com/office/drawing/2014/main" id="{BBF83543-D986-4CD0-A24E-9802847B8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59">
              <a:extLst>
                <a:ext uri="{FF2B5EF4-FFF2-40B4-BE49-F238E27FC236}">
                  <a16:creationId xmlns:a16="http://schemas.microsoft.com/office/drawing/2014/main" id="{15E8B8C4-D90E-4DC6-BA2D-D21C33318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4" name="Rectangle 283">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4472"/>
            <a:ext cx="5291468" cy="1490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Google Shape;255;p15"/>
          <p:cNvSpPr txBox="1">
            <a:spLocks noGrp="1"/>
          </p:cNvSpPr>
          <p:nvPr>
            <p:ph type="body" idx="1"/>
          </p:nvPr>
        </p:nvSpPr>
        <p:spPr>
          <a:xfrm>
            <a:off x="594360" y="5540035"/>
            <a:ext cx="4376651" cy="795528"/>
          </a:xfrm>
          <a:prstGeom prst="rect">
            <a:avLst/>
          </a:prstGeom>
        </p:spPr>
        <p:txBody>
          <a:bodyPr spcFirstLastPara="1" vert="horz" lIns="91440" tIns="45720" rIns="91440" bIns="45720" rtlCol="0" anchor="ctr" anchorCtr="0">
            <a:normAutofit/>
          </a:bodyPr>
          <a:lstStyle/>
          <a:p>
            <a:pPr marL="0" lvl="0" indent="0">
              <a:spcAft>
                <a:spcPts val="0"/>
              </a:spcAft>
              <a:buClr>
                <a:schemeClr val="dk1"/>
              </a:buClr>
              <a:buSzPts val="2800"/>
              <a:buNone/>
            </a:pPr>
            <a:r>
              <a:rPr lang="en-US" sz="1800" kern="1200">
                <a:solidFill>
                  <a:schemeClr val="tx1"/>
                </a:solidFill>
                <a:latin typeface="+mn-lt"/>
                <a:ea typeface="+mn-ea"/>
                <a:cs typeface="+mn-cs"/>
              </a:rPr>
              <a:t>Linear?</a:t>
            </a:r>
          </a:p>
        </p:txBody>
      </p:sp>
      <p:pic>
        <p:nvPicPr>
          <p:cNvPr id="4" name="Image 3">
            <a:extLst>
              <a:ext uri="{FF2B5EF4-FFF2-40B4-BE49-F238E27FC236}">
                <a16:creationId xmlns:a16="http://schemas.microsoft.com/office/drawing/2014/main" id="{F70C7515-373C-40A6-879F-3E9B3281BB9B}"/>
              </a:ext>
            </a:extLst>
          </p:cNvPr>
          <p:cNvPicPr>
            <a:picLocks noChangeAspect="1"/>
          </p:cNvPicPr>
          <p:nvPr/>
        </p:nvPicPr>
        <p:blipFill>
          <a:blip r:embed="rId3"/>
          <a:stretch>
            <a:fillRect/>
          </a:stretch>
        </p:blipFill>
        <p:spPr>
          <a:xfrm>
            <a:off x="5720189" y="365760"/>
            <a:ext cx="5999426" cy="5594465"/>
          </a:xfrm>
          <a:prstGeom prst="rect">
            <a:avLst/>
          </a:prstGeom>
        </p:spPr>
      </p:pic>
      <p:sp>
        <p:nvSpPr>
          <p:cNvPr id="286" name="Rectangle 285">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800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sp useBgFill="1">
        <p:nvSpPr>
          <p:cNvPr id="259" name="Rectangle 258">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Google Shape;254;p15"/>
          <p:cNvSpPr txBox="1">
            <a:spLocks noGrp="1"/>
          </p:cNvSpPr>
          <p:nvPr>
            <p:ph type="title"/>
          </p:nvPr>
        </p:nvSpPr>
        <p:spPr>
          <a:xfrm>
            <a:off x="1036685" y="1152144"/>
            <a:ext cx="3794760" cy="3072393"/>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dk1"/>
              </a:buClr>
              <a:buSzPct val="100000"/>
            </a:pPr>
            <a:r>
              <a:rPr lang="en-US" sz="3100" kern="1200">
                <a:solidFill>
                  <a:schemeClr val="tx1"/>
                </a:solidFill>
                <a:latin typeface="+mj-lt"/>
                <a:ea typeface="+mj-ea"/>
                <a:cs typeface="+mj-cs"/>
              </a:rPr>
              <a:t>COVID Skepticism</a:t>
            </a:r>
            <a:br>
              <a:rPr lang="en-US" sz="3100" kern="1200">
                <a:solidFill>
                  <a:schemeClr val="tx1"/>
                </a:solidFill>
                <a:latin typeface="+mj-lt"/>
                <a:ea typeface="+mj-ea"/>
                <a:cs typeface="+mj-cs"/>
              </a:rPr>
            </a:br>
            <a:r>
              <a:rPr lang="en-US" sz="3100" kern="1200">
                <a:solidFill>
                  <a:schemeClr val="tx1"/>
                </a:solidFill>
                <a:latin typeface="+mj-lt"/>
                <a:ea typeface="+mj-ea"/>
                <a:cs typeface="+mj-cs"/>
              </a:rPr>
              <a:t>Xenophobia, Medical Skepticism, Origin, Attitudes, Politics, Media, AntiVax</a:t>
            </a:r>
          </a:p>
        </p:txBody>
      </p:sp>
      <p:grpSp>
        <p:nvGrpSpPr>
          <p:cNvPr id="267" name="Group 266">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68"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 2" descr="Une image contenant table&#10;&#10;Description générée automatiquement">
            <a:extLst>
              <a:ext uri="{FF2B5EF4-FFF2-40B4-BE49-F238E27FC236}">
                <a16:creationId xmlns:a16="http://schemas.microsoft.com/office/drawing/2014/main" id="{7744FF60-D98F-D114-4528-286896C25C07}"/>
              </a:ext>
            </a:extLst>
          </p:cNvPr>
          <p:cNvPicPr>
            <a:picLocks noChangeAspect="1"/>
          </p:cNvPicPr>
          <p:nvPr/>
        </p:nvPicPr>
        <p:blipFill>
          <a:blip r:embed="rId3"/>
          <a:stretch>
            <a:fillRect/>
          </a:stretch>
        </p:blipFill>
        <p:spPr>
          <a:xfrm>
            <a:off x="5619404" y="646886"/>
            <a:ext cx="6192981" cy="5589164"/>
          </a:xfrm>
          <a:prstGeom prst="rect">
            <a:avLst/>
          </a:prstGeom>
        </p:spPr>
      </p:pic>
    </p:spTree>
    <p:extLst>
      <p:ext uri="{BB962C8B-B14F-4D97-AF65-F5344CB8AC3E}">
        <p14:creationId xmlns:p14="http://schemas.microsoft.com/office/powerpoint/2010/main" val="298453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sp useBgFill="1">
        <p:nvSpPr>
          <p:cNvPr id="259" name="Rectangle 25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Google Shape;254;p15"/>
          <p:cNvSpPr txBox="1">
            <a:spLocks noGrp="1"/>
          </p:cNvSpPr>
          <p:nvPr>
            <p:ph type="title"/>
          </p:nvPr>
        </p:nvSpPr>
        <p:spPr>
          <a:xfrm>
            <a:off x="594360" y="1474757"/>
            <a:ext cx="3734698" cy="3210269"/>
          </a:xfrm>
          <a:prstGeom prst="rect">
            <a:avLst/>
          </a:prstGeom>
        </p:spPr>
        <p:txBody>
          <a:bodyPr spcFirstLastPara="1" vert="horz" lIns="91440" tIns="45720" rIns="91440" bIns="45720" rtlCol="0" anchor="ctr" anchorCtr="0">
            <a:normAutofit/>
          </a:bodyPr>
          <a:lstStyle/>
          <a:p>
            <a:pPr marL="0" lvl="0" indent="0">
              <a:spcBef>
                <a:spcPct val="0"/>
              </a:spcBef>
              <a:spcAft>
                <a:spcPts val="0"/>
              </a:spcAft>
              <a:buClr>
                <a:schemeClr val="dk1"/>
              </a:buClr>
              <a:buSzPct val="100000"/>
            </a:pPr>
            <a:r>
              <a:rPr lang="en-US" sz="3000" kern="1200">
                <a:solidFill>
                  <a:schemeClr val="tx1"/>
                </a:solidFill>
                <a:latin typeface="+mj-lt"/>
                <a:ea typeface="+mj-ea"/>
                <a:cs typeface="+mj-cs"/>
              </a:rPr>
              <a:t>COVID Skepticism</a:t>
            </a:r>
            <a:br>
              <a:rPr lang="en-US" sz="3000" kern="1200">
                <a:solidFill>
                  <a:schemeClr val="tx1"/>
                </a:solidFill>
                <a:latin typeface="+mj-lt"/>
                <a:ea typeface="+mj-ea"/>
                <a:cs typeface="+mj-cs"/>
              </a:rPr>
            </a:br>
            <a:r>
              <a:rPr lang="en-US" sz="3000" kern="1200">
                <a:solidFill>
                  <a:schemeClr val="tx1"/>
                </a:solidFill>
                <a:latin typeface="+mj-lt"/>
                <a:ea typeface="+mj-ea"/>
                <a:cs typeface="+mj-cs"/>
              </a:rPr>
              <a:t>Xenophobia, Medical Skepticism, Origin, Attitudes, Politics, Media, AntiVax</a:t>
            </a:r>
          </a:p>
        </p:txBody>
      </p:sp>
      <p:grpSp>
        <p:nvGrpSpPr>
          <p:cNvPr id="261" name="Group 260">
            <a:extLst>
              <a:ext uri="{FF2B5EF4-FFF2-40B4-BE49-F238E27FC236}">
                <a16:creationId xmlns:a16="http://schemas.microsoft.com/office/drawing/2014/main" id="{BEB2E44E-30A6-416E-A45D-B1E3286295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414016"/>
            <a:ext cx="232963" cy="1340860"/>
            <a:chOff x="56167" y="2050133"/>
            <a:chExt cx="232963" cy="1340860"/>
          </a:xfrm>
        </p:grpSpPr>
        <p:sp>
          <p:nvSpPr>
            <p:cNvPr id="262" name="Rectangle 2">
              <a:extLst>
                <a:ext uri="{FF2B5EF4-FFF2-40B4-BE49-F238E27FC236}">
                  <a16:creationId xmlns:a16="http://schemas.microsoft.com/office/drawing/2014/main" id="{FC3F1FAE-BAA2-4238-87B4-F57CD6E0D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59">
              <a:extLst>
                <a:ext uri="{FF2B5EF4-FFF2-40B4-BE49-F238E27FC236}">
                  <a16:creationId xmlns:a16="http://schemas.microsoft.com/office/drawing/2014/main" id="{089CF776-26E3-443A-9B0A-EBD6CE7AE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
              <a:extLst>
                <a:ext uri="{FF2B5EF4-FFF2-40B4-BE49-F238E27FC236}">
                  <a16:creationId xmlns:a16="http://schemas.microsoft.com/office/drawing/2014/main" id="{1F6F9BAB-A8A1-4A62-86FC-5B3157A6E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59">
              <a:extLst>
                <a:ext uri="{FF2B5EF4-FFF2-40B4-BE49-F238E27FC236}">
                  <a16:creationId xmlns:a16="http://schemas.microsoft.com/office/drawing/2014/main" id="{7A2B6B81-FF9A-43F6-A1AE-917DAA4B0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
              <a:extLst>
                <a:ext uri="{FF2B5EF4-FFF2-40B4-BE49-F238E27FC236}">
                  <a16:creationId xmlns:a16="http://schemas.microsoft.com/office/drawing/2014/main" id="{49817315-151B-4CB1-A230-5A36AF7FB4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59">
              <a:extLst>
                <a:ext uri="{FF2B5EF4-FFF2-40B4-BE49-F238E27FC236}">
                  <a16:creationId xmlns:a16="http://schemas.microsoft.com/office/drawing/2014/main" id="{6CC335AB-9541-4183-93A8-9687D50AB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
              <a:extLst>
                <a:ext uri="{FF2B5EF4-FFF2-40B4-BE49-F238E27FC236}">
                  <a16:creationId xmlns:a16="http://schemas.microsoft.com/office/drawing/2014/main" id="{ED940D30-BF06-4C7A-8790-F0D998247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59">
              <a:extLst>
                <a:ext uri="{FF2B5EF4-FFF2-40B4-BE49-F238E27FC236}">
                  <a16:creationId xmlns:a16="http://schemas.microsoft.com/office/drawing/2014/main" id="{A52173BB-5BB4-4AB9-AC66-79CF7406D8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
              <a:extLst>
                <a:ext uri="{FF2B5EF4-FFF2-40B4-BE49-F238E27FC236}">
                  <a16:creationId xmlns:a16="http://schemas.microsoft.com/office/drawing/2014/main" id="{CD8A6114-D58C-4BB6-9AFE-064C927F3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59">
              <a:extLst>
                <a:ext uri="{FF2B5EF4-FFF2-40B4-BE49-F238E27FC236}">
                  <a16:creationId xmlns:a16="http://schemas.microsoft.com/office/drawing/2014/main" id="{B4E88F94-25A1-4836-8BB3-4271B636B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
              <a:extLst>
                <a:ext uri="{FF2B5EF4-FFF2-40B4-BE49-F238E27FC236}">
                  <a16:creationId xmlns:a16="http://schemas.microsoft.com/office/drawing/2014/main" id="{25A83C54-E0E4-4E8A-9EE6-C17D26417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59">
              <a:extLst>
                <a:ext uri="{FF2B5EF4-FFF2-40B4-BE49-F238E27FC236}">
                  <a16:creationId xmlns:a16="http://schemas.microsoft.com/office/drawing/2014/main" id="{0675818B-7A46-4DED-BBFC-4697A4C04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
              <a:extLst>
                <a:ext uri="{FF2B5EF4-FFF2-40B4-BE49-F238E27FC236}">
                  <a16:creationId xmlns:a16="http://schemas.microsoft.com/office/drawing/2014/main" id="{AF3B1214-DA5A-4076-BE6B-3D9D3ECC63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59">
              <a:extLst>
                <a:ext uri="{FF2B5EF4-FFF2-40B4-BE49-F238E27FC236}">
                  <a16:creationId xmlns:a16="http://schemas.microsoft.com/office/drawing/2014/main" id="{9E008EA5-BFDE-4E41-A137-7528BC706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
              <a:extLst>
                <a:ext uri="{FF2B5EF4-FFF2-40B4-BE49-F238E27FC236}">
                  <a16:creationId xmlns:a16="http://schemas.microsoft.com/office/drawing/2014/main" id="{46544C80-52A4-45E4-BFA9-EF2DF3498E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59">
              <a:extLst>
                <a:ext uri="{FF2B5EF4-FFF2-40B4-BE49-F238E27FC236}">
                  <a16:creationId xmlns:a16="http://schemas.microsoft.com/office/drawing/2014/main" id="{905E3B05-2EB1-44FB-ADE8-F4CD5217A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
              <a:extLst>
                <a:ext uri="{FF2B5EF4-FFF2-40B4-BE49-F238E27FC236}">
                  <a16:creationId xmlns:a16="http://schemas.microsoft.com/office/drawing/2014/main" id="{02542866-00BE-41E8-955D-E3B4E6E03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59">
              <a:extLst>
                <a:ext uri="{FF2B5EF4-FFF2-40B4-BE49-F238E27FC236}">
                  <a16:creationId xmlns:a16="http://schemas.microsoft.com/office/drawing/2014/main" id="{ADC9572A-D4F6-4C5A-B2C8-C00E855CB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
              <a:extLst>
                <a:ext uri="{FF2B5EF4-FFF2-40B4-BE49-F238E27FC236}">
                  <a16:creationId xmlns:a16="http://schemas.microsoft.com/office/drawing/2014/main" id="{BBF83543-D986-4CD0-A24E-9802847B8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59">
              <a:extLst>
                <a:ext uri="{FF2B5EF4-FFF2-40B4-BE49-F238E27FC236}">
                  <a16:creationId xmlns:a16="http://schemas.microsoft.com/office/drawing/2014/main" id="{15E8B8C4-D90E-4DC6-BA2D-D21C33318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3" name="Rectangle 282">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4472"/>
            <a:ext cx="5291468" cy="1490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a:extLst>
              <a:ext uri="{FF2B5EF4-FFF2-40B4-BE49-F238E27FC236}">
                <a16:creationId xmlns:a16="http://schemas.microsoft.com/office/drawing/2014/main" id="{0B3BD245-4B4F-24F9-0ACA-8CF569637423}"/>
              </a:ext>
            </a:extLst>
          </p:cNvPr>
          <p:cNvPicPr>
            <a:picLocks noChangeAspect="1"/>
          </p:cNvPicPr>
          <p:nvPr/>
        </p:nvPicPr>
        <p:blipFill>
          <a:blip r:embed="rId3"/>
          <a:stretch>
            <a:fillRect/>
          </a:stretch>
        </p:blipFill>
        <p:spPr>
          <a:xfrm>
            <a:off x="5594168" y="1232852"/>
            <a:ext cx="6251468" cy="3860281"/>
          </a:xfrm>
          <a:prstGeom prst="rect">
            <a:avLst/>
          </a:prstGeom>
        </p:spPr>
      </p:pic>
      <p:sp>
        <p:nvSpPr>
          <p:cNvPr id="285" name="Rectangle 28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6923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sp useBgFill="1">
        <p:nvSpPr>
          <p:cNvPr id="290" name="Rectangle 289">
            <a:extLst>
              <a:ext uri="{FF2B5EF4-FFF2-40B4-BE49-F238E27FC236}">
                <a16:creationId xmlns:a16="http://schemas.microsoft.com/office/drawing/2014/main" id="{4545836E-B050-4955-B80E-C5A35AC2F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62">
            <a:extLst>
              <a:ext uri="{FF2B5EF4-FFF2-40B4-BE49-F238E27FC236}">
                <a16:creationId xmlns:a16="http://schemas.microsoft.com/office/drawing/2014/main" id="{5E6024A1-5F3D-4233-865A-57F6E8605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02473" y="-4805300"/>
            <a:ext cx="2587052" cy="12192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Google Shape;254;p15"/>
          <p:cNvSpPr txBox="1">
            <a:spLocks noGrp="1"/>
          </p:cNvSpPr>
          <p:nvPr>
            <p:ph type="title"/>
          </p:nvPr>
        </p:nvSpPr>
        <p:spPr>
          <a:xfrm>
            <a:off x="594360" y="1395481"/>
            <a:ext cx="11003280" cy="932081"/>
          </a:xfrm>
          <a:prstGeom prst="rect">
            <a:avLst/>
          </a:prstGeom>
        </p:spPr>
        <p:txBody>
          <a:bodyPr spcFirstLastPara="1" vert="horz" lIns="91440" tIns="45720" rIns="91440" bIns="45720" rtlCol="0" anchor="t" anchorCtr="0">
            <a:normAutofit/>
          </a:bodyPr>
          <a:lstStyle/>
          <a:p>
            <a:pPr marL="0" lvl="0" indent="0" algn="ctr">
              <a:spcBef>
                <a:spcPct val="0"/>
              </a:spcBef>
              <a:spcAft>
                <a:spcPts val="0"/>
              </a:spcAft>
              <a:buClr>
                <a:schemeClr val="dk1"/>
              </a:buClr>
              <a:buSzPct val="100000"/>
            </a:pPr>
            <a:r>
              <a:rPr lang="en-US" sz="2300" kern="1200">
                <a:solidFill>
                  <a:schemeClr val="tx1"/>
                </a:solidFill>
                <a:latin typeface="+mj-lt"/>
                <a:ea typeface="+mj-ea"/>
                <a:cs typeface="+mj-cs"/>
              </a:rPr>
              <a:t>COVID Skepticism</a:t>
            </a:r>
            <a:br>
              <a:rPr lang="en-US" sz="2300" kern="1200">
                <a:solidFill>
                  <a:schemeClr val="tx1"/>
                </a:solidFill>
                <a:latin typeface="+mj-lt"/>
                <a:ea typeface="+mj-ea"/>
                <a:cs typeface="+mj-cs"/>
              </a:rPr>
            </a:br>
            <a:r>
              <a:rPr lang="en-US" sz="2300" kern="1200">
                <a:solidFill>
                  <a:schemeClr val="tx1"/>
                </a:solidFill>
                <a:latin typeface="+mj-lt"/>
                <a:ea typeface="+mj-ea"/>
                <a:cs typeface="+mj-cs"/>
              </a:rPr>
              <a:t>Xenophobia, Medical Skepticism, Origin, Attitudes, Politics, Media, AntiVax</a:t>
            </a:r>
          </a:p>
        </p:txBody>
      </p:sp>
      <p:grpSp>
        <p:nvGrpSpPr>
          <p:cNvPr id="294" name="Group 293">
            <a:extLst>
              <a:ext uri="{FF2B5EF4-FFF2-40B4-BE49-F238E27FC236}">
                <a16:creationId xmlns:a16="http://schemas.microsoft.com/office/drawing/2014/main" id="{1E0B6C5E-DDD9-4A13-9800-3D49EF4A74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570" y="73152"/>
            <a:ext cx="1340860" cy="223819"/>
            <a:chOff x="5394960" y="73152"/>
            <a:chExt cx="1340860" cy="223819"/>
          </a:xfrm>
        </p:grpSpPr>
        <p:sp>
          <p:nvSpPr>
            <p:cNvPr id="295" name="Rectangle 64">
              <a:extLst>
                <a:ext uri="{FF2B5EF4-FFF2-40B4-BE49-F238E27FC236}">
                  <a16:creationId xmlns:a16="http://schemas.microsoft.com/office/drawing/2014/main" id="{1C5189C0-11B3-4F02-AD68-236B97A90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63415"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66">
              <a:extLst>
                <a:ext uri="{FF2B5EF4-FFF2-40B4-BE49-F238E27FC236}">
                  <a16:creationId xmlns:a16="http://schemas.microsoft.com/office/drawing/2014/main" id="{E340FE3F-D1C6-4F04-A6BC-02D884D517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63415"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64">
              <a:extLst>
                <a:ext uri="{FF2B5EF4-FFF2-40B4-BE49-F238E27FC236}">
                  <a16:creationId xmlns:a16="http://schemas.microsoft.com/office/drawing/2014/main" id="{43369AB0-38EF-4FA1-B421-5C1E1D5B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1302"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66">
              <a:extLst>
                <a:ext uri="{FF2B5EF4-FFF2-40B4-BE49-F238E27FC236}">
                  <a16:creationId xmlns:a16="http://schemas.microsoft.com/office/drawing/2014/main" id="{C1133C01-0CBD-4C88-B1FE-F2A0B5FC8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1302"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64">
              <a:extLst>
                <a:ext uri="{FF2B5EF4-FFF2-40B4-BE49-F238E27FC236}">
                  <a16:creationId xmlns:a16="http://schemas.microsoft.com/office/drawing/2014/main" id="{6BF3402E-C527-41D8-9CE6-610D0D5B8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9188"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66">
              <a:extLst>
                <a:ext uri="{FF2B5EF4-FFF2-40B4-BE49-F238E27FC236}">
                  <a16:creationId xmlns:a16="http://schemas.microsoft.com/office/drawing/2014/main" id="{C55FA82F-F553-43E0-8D6D-E7FD3C17B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9188"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64">
              <a:extLst>
                <a:ext uri="{FF2B5EF4-FFF2-40B4-BE49-F238E27FC236}">
                  <a16:creationId xmlns:a16="http://schemas.microsoft.com/office/drawing/2014/main" id="{B66ED163-A979-4CEB-ACD2-5EC30B0B5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37074"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66">
              <a:extLst>
                <a:ext uri="{FF2B5EF4-FFF2-40B4-BE49-F238E27FC236}">
                  <a16:creationId xmlns:a16="http://schemas.microsoft.com/office/drawing/2014/main" id="{45A2DEB9-F649-4444-8DEA-3B7C3F61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37074"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64">
              <a:extLst>
                <a:ext uri="{FF2B5EF4-FFF2-40B4-BE49-F238E27FC236}">
                  <a16:creationId xmlns:a16="http://schemas.microsoft.com/office/drawing/2014/main" id="{D72774A2-4D85-4587-B924-B0B969248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94960"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66">
              <a:extLst>
                <a:ext uri="{FF2B5EF4-FFF2-40B4-BE49-F238E27FC236}">
                  <a16:creationId xmlns:a16="http://schemas.microsoft.com/office/drawing/2014/main" id="{49F912DB-0537-4BEF-925D-68320382D9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94960"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64">
              <a:extLst>
                <a:ext uri="{FF2B5EF4-FFF2-40B4-BE49-F238E27FC236}">
                  <a16:creationId xmlns:a16="http://schemas.microsoft.com/office/drawing/2014/main" id="{B7A19C94-DD69-4CD7-9E6C-BB7E1375B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73986"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66">
              <a:extLst>
                <a:ext uri="{FF2B5EF4-FFF2-40B4-BE49-F238E27FC236}">
                  <a16:creationId xmlns:a16="http://schemas.microsoft.com/office/drawing/2014/main" id="{B3DB7244-56D2-4F58-AF3C-8F94C3BAAC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73986"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Rectangle 64">
              <a:extLst>
                <a:ext uri="{FF2B5EF4-FFF2-40B4-BE49-F238E27FC236}">
                  <a16:creationId xmlns:a16="http://schemas.microsoft.com/office/drawing/2014/main" id="{5B21E4F4-B76C-4450-A5E9-16228E34A3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31873"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66">
              <a:extLst>
                <a:ext uri="{FF2B5EF4-FFF2-40B4-BE49-F238E27FC236}">
                  <a16:creationId xmlns:a16="http://schemas.microsoft.com/office/drawing/2014/main" id="{77A6DBBF-BEC9-48F0-B79A-F4E16FCA7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31873"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64">
              <a:extLst>
                <a:ext uri="{FF2B5EF4-FFF2-40B4-BE49-F238E27FC236}">
                  <a16:creationId xmlns:a16="http://schemas.microsoft.com/office/drawing/2014/main" id="{124B0717-5326-4BAF-ACD2-EAB61E02D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9759"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66">
              <a:extLst>
                <a:ext uri="{FF2B5EF4-FFF2-40B4-BE49-F238E27FC236}">
                  <a16:creationId xmlns:a16="http://schemas.microsoft.com/office/drawing/2014/main" id="{D936008B-7A70-4C98-8516-264904132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9759"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64">
              <a:extLst>
                <a:ext uri="{FF2B5EF4-FFF2-40B4-BE49-F238E27FC236}">
                  <a16:creationId xmlns:a16="http://schemas.microsoft.com/office/drawing/2014/main" id="{9A52D630-68E6-4244-9512-2145F6C699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47645"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66">
              <a:extLst>
                <a:ext uri="{FF2B5EF4-FFF2-40B4-BE49-F238E27FC236}">
                  <a16:creationId xmlns:a16="http://schemas.microsoft.com/office/drawing/2014/main" id="{8951EAF5-C904-498D-8CD4-40F9DDEEE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47645"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64">
              <a:extLst>
                <a:ext uri="{FF2B5EF4-FFF2-40B4-BE49-F238E27FC236}">
                  <a16:creationId xmlns:a16="http://schemas.microsoft.com/office/drawing/2014/main" id="{AE84EBEA-F60C-4F03-AFC9-97FDC7B0A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5531"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66">
              <a:extLst>
                <a:ext uri="{FF2B5EF4-FFF2-40B4-BE49-F238E27FC236}">
                  <a16:creationId xmlns:a16="http://schemas.microsoft.com/office/drawing/2014/main" id="{C7D1B797-2404-4431-8D75-FC8DF6508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5531"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Image 1">
            <a:extLst>
              <a:ext uri="{FF2B5EF4-FFF2-40B4-BE49-F238E27FC236}">
                <a16:creationId xmlns:a16="http://schemas.microsoft.com/office/drawing/2014/main" id="{7DF2C86C-4BFE-890C-99C0-3C45F1C41F0D}"/>
              </a:ext>
            </a:extLst>
          </p:cNvPr>
          <p:cNvPicPr>
            <a:picLocks noChangeAspect="1"/>
          </p:cNvPicPr>
          <p:nvPr/>
        </p:nvPicPr>
        <p:blipFill>
          <a:blip r:embed="rId3"/>
          <a:stretch>
            <a:fillRect/>
          </a:stretch>
        </p:blipFill>
        <p:spPr>
          <a:xfrm>
            <a:off x="228600" y="3392180"/>
            <a:ext cx="3794760" cy="2343264"/>
          </a:xfrm>
          <a:prstGeom prst="rect">
            <a:avLst/>
          </a:prstGeom>
        </p:spPr>
      </p:pic>
      <p:pic>
        <p:nvPicPr>
          <p:cNvPr id="4" name="Image 3">
            <a:extLst>
              <a:ext uri="{FF2B5EF4-FFF2-40B4-BE49-F238E27FC236}">
                <a16:creationId xmlns:a16="http://schemas.microsoft.com/office/drawing/2014/main" id="{8CC79847-978A-0A6C-4528-5ACA30B1A583}"/>
              </a:ext>
            </a:extLst>
          </p:cNvPr>
          <p:cNvPicPr>
            <a:picLocks noChangeAspect="1"/>
          </p:cNvPicPr>
          <p:nvPr/>
        </p:nvPicPr>
        <p:blipFill>
          <a:blip r:embed="rId4"/>
          <a:stretch>
            <a:fillRect/>
          </a:stretch>
        </p:blipFill>
        <p:spPr>
          <a:xfrm>
            <a:off x="4197096" y="3390561"/>
            <a:ext cx="3794760" cy="2343264"/>
          </a:xfrm>
          <a:prstGeom prst="rect">
            <a:avLst/>
          </a:prstGeom>
        </p:spPr>
      </p:pic>
      <p:pic>
        <p:nvPicPr>
          <p:cNvPr id="3" name="Image 2">
            <a:extLst>
              <a:ext uri="{FF2B5EF4-FFF2-40B4-BE49-F238E27FC236}">
                <a16:creationId xmlns:a16="http://schemas.microsoft.com/office/drawing/2014/main" id="{352FBC3A-6805-A870-3AEB-F24AA94E2F6E}"/>
              </a:ext>
            </a:extLst>
          </p:cNvPr>
          <p:cNvPicPr>
            <a:picLocks noChangeAspect="1"/>
          </p:cNvPicPr>
          <p:nvPr/>
        </p:nvPicPr>
        <p:blipFill>
          <a:blip r:embed="rId5"/>
          <a:stretch>
            <a:fillRect/>
          </a:stretch>
        </p:blipFill>
        <p:spPr>
          <a:xfrm>
            <a:off x="8168642" y="3391952"/>
            <a:ext cx="3794760" cy="2343264"/>
          </a:xfrm>
          <a:prstGeom prst="rect">
            <a:avLst/>
          </a:prstGeom>
        </p:spPr>
      </p:pic>
      <p:sp>
        <p:nvSpPr>
          <p:cNvPr id="316" name="Rectangle 315">
            <a:extLst>
              <a:ext uri="{FF2B5EF4-FFF2-40B4-BE49-F238E27FC236}">
                <a16:creationId xmlns:a16="http://schemas.microsoft.com/office/drawing/2014/main" id="{A628292D-0555-4158-9B1A-07414B27F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330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sp useBgFill="1">
        <p:nvSpPr>
          <p:cNvPr id="259" name="Rectangle 258">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Google Shape;254;p15"/>
          <p:cNvSpPr txBox="1">
            <a:spLocks noGrp="1"/>
          </p:cNvSpPr>
          <p:nvPr>
            <p:ph type="title"/>
          </p:nvPr>
        </p:nvSpPr>
        <p:spPr>
          <a:xfrm>
            <a:off x="1036685" y="1152144"/>
            <a:ext cx="3794760" cy="3072393"/>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dk1"/>
              </a:buClr>
              <a:buSzPct val="100000"/>
            </a:pPr>
            <a:r>
              <a:rPr lang="en-US" sz="3100" kern="1200">
                <a:solidFill>
                  <a:schemeClr val="tx1"/>
                </a:solidFill>
                <a:latin typeface="+mj-lt"/>
                <a:ea typeface="+mj-ea"/>
                <a:cs typeface="+mj-cs"/>
              </a:rPr>
              <a:t>COVID Skepticism</a:t>
            </a:r>
            <a:br>
              <a:rPr lang="en-US" sz="3100" kern="1200">
                <a:solidFill>
                  <a:schemeClr val="tx1"/>
                </a:solidFill>
                <a:latin typeface="+mj-lt"/>
                <a:ea typeface="+mj-ea"/>
                <a:cs typeface="+mj-cs"/>
              </a:rPr>
            </a:br>
            <a:r>
              <a:rPr lang="en-US" sz="3100" kern="1200">
                <a:solidFill>
                  <a:schemeClr val="tx1"/>
                </a:solidFill>
                <a:latin typeface="+mj-lt"/>
                <a:ea typeface="+mj-ea"/>
                <a:cs typeface="+mj-cs"/>
              </a:rPr>
              <a:t>Xenophobia, Medical Skepticism, Origin, Attitudes, Politics, Media, AntiVax</a:t>
            </a:r>
          </a:p>
        </p:txBody>
      </p:sp>
      <p:grpSp>
        <p:nvGrpSpPr>
          <p:cNvPr id="267" name="Group 266">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68"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Image 3">
            <a:extLst>
              <a:ext uri="{FF2B5EF4-FFF2-40B4-BE49-F238E27FC236}">
                <a16:creationId xmlns:a16="http://schemas.microsoft.com/office/drawing/2014/main" id="{0D783992-E3E9-D219-C912-337750CE6943}"/>
              </a:ext>
            </a:extLst>
          </p:cNvPr>
          <p:cNvPicPr>
            <a:picLocks noChangeAspect="1"/>
          </p:cNvPicPr>
          <p:nvPr/>
        </p:nvPicPr>
        <p:blipFill>
          <a:blip r:embed="rId3"/>
          <a:stretch>
            <a:fillRect/>
          </a:stretch>
        </p:blipFill>
        <p:spPr>
          <a:xfrm>
            <a:off x="5619404" y="1529385"/>
            <a:ext cx="6192981" cy="3824166"/>
          </a:xfrm>
          <a:prstGeom prst="rect">
            <a:avLst/>
          </a:prstGeom>
        </p:spPr>
      </p:pic>
    </p:spTree>
    <p:extLst>
      <p:ext uri="{BB962C8B-B14F-4D97-AF65-F5344CB8AC3E}">
        <p14:creationId xmlns:p14="http://schemas.microsoft.com/office/powerpoint/2010/main" val="1180120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sp useBgFill="1">
        <p:nvSpPr>
          <p:cNvPr id="259" name="Rectangle 258">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Google Shape;254;p15"/>
          <p:cNvSpPr txBox="1">
            <a:spLocks noGrp="1"/>
          </p:cNvSpPr>
          <p:nvPr>
            <p:ph type="title"/>
          </p:nvPr>
        </p:nvSpPr>
        <p:spPr>
          <a:xfrm>
            <a:off x="1036685" y="1152144"/>
            <a:ext cx="3794760" cy="3072393"/>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dk1"/>
              </a:buClr>
              <a:buSzPct val="100000"/>
            </a:pPr>
            <a:r>
              <a:rPr lang="en-US" sz="3100" kern="1200" dirty="0">
                <a:solidFill>
                  <a:schemeClr val="tx1"/>
                </a:solidFill>
                <a:latin typeface="+mj-lt"/>
                <a:ea typeface="+mj-ea"/>
                <a:cs typeface="+mj-cs"/>
              </a:rPr>
              <a:t>COVID Skepticism</a:t>
            </a:r>
            <a:br>
              <a:rPr lang="en-US" sz="3100" kern="1200" dirty="0">
                <a:solidFill>
                  <a:schemeClr val="tx1"/>
                </a:solidFill>
                <a:latin typeface="+mj-lt"/>
                <a:ea typeface="+mj-ea"/>
                <a:cs typeface="+mj-cs"/>
              </a:rPr>
            </a:br>
            <a:r>
              <a:rPr lang="en-US" sz="3100" kern="1200" dirty="0">
                <a:solidFill>
                  <a:schemeClr val="tx1"/>
                </a:solidFill>
                <a:latin typeface="+mj-lt"/>
                <a:ea typeface="+mj-ea"/>
                <a:cs typeface="+mj-cs"/>
              </a:rPr>
              <a:t>Xenophobia, Medical Skepticism, Origin, Attitudes, Politics, Media, </a:t>
            </a:r>
            <a:r>
              <a:rPr lang="en-US" sz="3100" kern="1200" dirty="0" err="1">
                <a:solidFill>
                  <a:schemeClr val="tx1"/>
                </a:solidFill>
                <a:latin typeface="+mj-lt"/>
                <a:ea typeface="+mj-ea"/>
                <a:cs typeface="+mj-cs"/>
              </a:rPr>
              <a:t>AntiVax</a:t>
            </a:r>
            <a:endParaRPr lang="en-US" sz="3100" kern="1200" dirty="0">
              <a:solidFill>
                <a:schemeClr val="tx1"/>
              </a:solidFill>
              <a:latin typeface="+mj-lt"/>
              <a:ea typeface="+mj-ea"/>
              <a:cs typeface="+mj-cs"/>
            </a:endParaRPr>
          </a:p>
        </p:txBody>
      </p:sp>
      <p:grpSp>
        <p:nvGrpSpPr>
          <p:cNvPr id="267" name="Group 266">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68"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 2" descr="Une image contenant texte&#10;&#10;Description générée automatiquement">
            <a:extLst>
              <a:ext uri="{FF2B5EF4-FFF2-40B4-BE49-F238E27FC236}">
                <a16:creationId xmlns:a16="http://schemas.microsoft.com/office/drawing/2014/main" id="{6F4B0AC9-4353-1AD9-4975-9C5B85353C46}"/>
              </a:ext>
            </a:extLst>
          </p:cNvPr>
          <p:cNvPicPr>
            <a:picLocks noChangeAspect="1"/>
          </p:cNvPicPr>
          <p:nvPr/>
        </p:nvPicPr>
        <p:blipFill>
          <a:blip r:embed="rId3"/>
          <a:stretch>
            <a:fillRect/>
          </a:stretch>
        </p:blipFill>
        <p:spPr>
          <a:xfrm>
            <a:off x="5619404" y="1970636"/>
            <a:ext cx="6192981" cy="2941665"/>
          </a:xfrm>
          <a:prstGeom prst="rect">
            <a:avLst/>
          </a:prstGeom>
        </p:spPr>
      </p:pic>
    </p:spTree>
    <p:extLst>
      <p:ext uri="{BB962C8B-B14F-4D97-AF65-F5344CB8AC3E}">
        <p14:creationId xmlns:p14="http://schemas.microsoft.com/office/powerpoint/2010/main" val="721314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9"/>
        <p:cNvGrpSpPr/>
        <p:nvPr/>
      </p:nvGrpSpPr>
      <p:grpSpPr>
        <a:xfrm>
          <a:off x="0" y="0"/>
          <a:ext cx="0" cy="0"/>
          <a:chOff x="0" y="0"/>
          <a:chExt cx="0" cy="0"/>
        </a:xfrm>
      </p:grpSpPr>
      <p:sp useBgFill="1">
        <p:nvSpPr>
          <p:cNvPr id="265" name="Rectangle 264">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3" name="Group 272">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74"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 2" descr="Une image contenant table&#10;&#10;Description générée automatiquement">
            <a:extLst>
              <a:ext uri="{FF2B5EF4-FFF2-40B4-BE49-F238E27FC236}">
                <a16:creationId xmlns:a16="http://schemas.microsoft.com/office/drawing/2014/main" id="{E52D13FF-3F71-6669-F66B-2522CB103936}"/>
              </a:ext>
            </a:extLst>
          </p:cNvPr>
          <p:cNvPicPr>
            <a:picLocks noChangeAspect="1"/>
          </p:cNvPicPr>
          <p:nvPr/>
        </p:nvPicPr>
        <p:blipFill>
          <a:blip r:embed="rId3"/>
          <a:stretch>
            <a:fillRect/>
          </a:stretch>
        </p:blipFill>
        <p:spPr>
          <a:xfrm>
            <a:off x="5619404" y="1986119"/>
            <a:ext cx="6192981" cy="2910699"/>
          </a:xfrm>
          <a:prstGeom prst="rect">
            <a:avLst/>
          </a:prstGeom>
        </p:spPr>
      </p:pic>
      <p:sp>
        <p:nvSpPr>
          <p:cNvPr id="33" name="Google Shape;254;p15">
            <a:extLst>
              <a:ext uri="{FF2B5EF4-FFF2-40B4-BE49-F238E27FC236}">
                <a16:creationId xmlns:a16="http://schemas.microsoft.com/office/drawing/2014/main" id="{0D41AC7E-760F-140D-C8A1-B53F55FD732F}"/>
              </a:ext>
            </a:extLst>
          </p:cNvPr>
          <p:cNvSpPr txBox="1">
            <a:spLocks/>
          </p:cNvSpPr>
          <p:nvPr/>
        </p:nvSpPr>
        <p:spPr>
          <a:xfrm>
            <a:off x="1036685" y="1152144"/>
            <a:ext cx="3794760" cy="3072393"/>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spcBef>
                <a:spcPct val="0"/>
              </a:spcBef>
              <a:buSzPct val="100000"/>
            </a:pPr>
            <a:r>
              <a:rPr lang="en-US" sz="3100" kern="1200">
                <a:solidFill>
                  <a:schemeClr val="tx1"/>
                </a:solidFill>
                <a:latin typeface="+mj-lt"/>
                <a:ea typeface="+mj-ea"/>
                <a:cs typeface="+mj-cs"/>
              </a:rPr>
              <a:t>COVID Skepticism</a:t>
            </a:r>
            <a:br>
              <a:rPr lang="en-US" sz="3100" kern="1200">
                <a:solidFill>
                  <a:schemeClr val="tx1"/>
                </a:solidFill>
                <a:latin typeface="+mj-lt"/>
                <a:ea typeface="+mj-ea"/>
                <a:cs typeface="+mj-cs"/>
              </a:rPr>
            </a:br>
            <a:r>
              <a:rPr lang="en-US" sz="3100" kern="1200">
                <a:solidFill>
                  <a:schemeClr val="tx1"/>
                </a:solidFill>
                <a:latin typeface="+mj-lt"/>
                <a:ea typeface="+mj-ea"/>
                <a:cs typeface="+mj-cs"/>
              </a:rPr>
              <a:t>Xenophobia, Medical Skepticism, Origin, Attitudes, Politics, Media, AntiVax</a:t>
            </a:r>
            <a:endParaRPr lang="en-US" sz="3100" kern="1200" dirty="0">
              <a:solidFill>
                <a:schemeClr val="tx1"/>
              </a:solidFill>
              <a:latin typeface="+mj-lt"/>
              <a:ea typeface="+mj-ea"/>
              <a:cs typeface="+mj-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24"/>
        <p:cNvGrpSpPr/>
        <p:nvPr/>
      </p:nvGrpSpPr>
      <p:grpSpPr>
        <a:xfrm>
          <a:off x="0" y="0"/>
          <a:ext cx="0" cy="0"/>
          <a:chOff x="0" y="0"/>
          <a:chExt cx="0" cy="0"/>
        </a:xfrm>
      </p:grpSpPr>
      <p:sp useBgFill="1">
        <p:nvSpPr>
          <p:cNvPr id="732" name="Rectangle 731">
            <a:extLst>
              <a:ext uri="{FF2B5EF4-FFF2-40B4-BE49-F238E27FC236}">
                <a16:creationId xmlns:a16="http://schemas.microsoft.com/office/drawing/2014/main" id="{F2AC420E-F79A-4FB7-8013-94B1E8B63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Rectangle 733">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592824" cy="3233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Google Shape;726;g1333156bff3_0_59"/>
          <p:cNvSpPr txBox="1">
            <a:spLocks noGrp="1"/>
          </p:cNvSpPr>
          <p:nvPr>
            <p:ph type="title"/>
          </p:nvPr>
        </p:nvSpPr>
        <p:spPr>
          <a:xfrm>
            <a:off x="1166648" y="655591"/>
            <a:ext cx="4929352" cy="2315616"/>
          </a:xfrm>
          <a:prstGeom prst="rect">
            <a:avLst/>
          </a:prstGeom>
        </p:spPr>
        <p:txBody>
          <a:bodyPr spcFirstLastPara="1" lIns="91425" tIns="45700" rIns="91425" bIns="45700" anchorCtr="0">
            <a:normAutofit/>
          </a:bodyPr>
          <a:lstStyle/>
          <a:p>
            <a:pPr marL="0" lvl="0" indent="0" rtl="0">
              <a:spcBef>
                <a:spcPts val="0"/>
              </a:spcBef>
              <a:spcAft>
                <a:spcPts val="0"/>
              </a:spcAft>
              <a:buNone/>
            </a:pPr>
            <a:r>
              <a:rPr lang="en-US"/>
              <a:t>Beck Depression Inventory (BDI)</a:t>
            </a:r>
            <a:endParaRPr lang="fr-US"/>
          </a:p>
        </p:txBody>
      </p:sp>
      <p:sp>
        <p:nvSpPr>
          <p:cNvPr id="736" name="Rectangle 735">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8" name="Group 737">
            <a:extLst>
              <a:ext uri="{FF2B5EF4-FFF2-40B4-BE49-F238E27FC236}">
                <a16:creationId xmlns:a16="http://schemas.microsoft.com/office/drawing/2014/main" id="{8E8872B6-836E-4281-A971-D133C61875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739" name="Rectangle 64">
              <a:extLst>
                <a:ext uri="{FF2B5EF4-FFF2-40B4-BE49-F238E27FC236}">
                  <a16:creationId xmlns:a16="http://schemas.microsoft.com/office/drawing/2014/main" id="{0B655FA0-F08E-419A-83F5-23E3ADA5A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Rectangle 66">
              <a:extLst>
                <a:ext uri="{FF2B5EF4-FFF2-40B4-BE49-F238E27FC236}">
                  <a16:creationId xmlns:a16="http://schemas.microsoft.com/office/drawing/2014/main" id="{AD8E9261-7E3D-4B22-9B39-8CC1D4F43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Rectangle 64">
              <a:extLst>
                <a:ext uri="{FF2B5EF4-FFF2-40B4-BE49-F238E27FC236}">
                  <a16:creationId xmlns:a16="http://schemas.microsoft.com/office/drawing/2014/main" id="{632485D7-A2AD-470C-BD26-EABCF63F9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Rectangle 66">
              <a:extLst>
                <a:ext uri="{FF2B5EF4-FFF2-40B4-BE49-F238E27FC236}">
                  <a16:creationId xmlns:a16="http://schemas.microsoft.com/office/drawing/2014/main" id="{22BD4173-4E70-447E-9DFE-F4E5CB830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3" name="Rectangle 64">
              <a:extLst>
                <a:ext uri="{FF2B5EF4-FFF2-40B4-BE49-F238E27FC236}">
                  <a16:creationId xmlns:a16="http://schemas.microsoft.com/office/drawing/2014/main" id="{037F912F-356C-4A91-B15E-7A1D626E6D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4" name="Rectangle 66">
              <a:extLst>
                <a:ext uri="{FF2B5EF4-FFF2-40B4-BE49-F238E27FC236}">
                  <a16:creationId xmlns:a16="http://schemas.microsoft.com/office/drawing/2014/main" id="{49B3E584-4770-448C-AEA7-2CEE9F85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Rectangle 64">
              <a:extLst>
                <a:ext uri="{FF2B5EF4-FFF2-40B4-BE49-F238E27FC236}">
                  <a16:creationId xmlns:a16="http://schemas.microsoft.com/office/drawing/2014/main" id="{BB0DAED8-C4B6-4A57-9196-B11759865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Rectangle 66">
              <a:extLst>
                <a:ext uri="{FF2B5EF4-FFF2-40B4-BE49-F238E27FC236}">
                  <a16:creationId xmlns:a16="http://schemas.microsoft.com/office/drawing/2014/main" id="{72B27AFA-86A5-4FB9-9FE1-33E25039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Rectangle 64">
              <a:extLst>
                <a:ext uri="{FF2B5EF4-FFF2-40B4-BE49-F238E27FC236}">
                  <a16:creationId xmlns:a16="http://schemas.microsoft.com/office/drawing/2014/main" id="{655899FB-5538-4E4C-B95A-D3BA49BBD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Rectangle 66">
              <a:extLst>
                <a:ext uri="{FF2B5EF4-FFF2-40B4-BE49-F238E27FC236}">
                  <a16:creationId xmlns:a16="http://schemas.microsoft.com/office/drawing/2014/main" id="{885694C0-F226-4392-885A-1056B163F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Rectangle 64">
              <a:extLst>
                <a:ext uri="{FF2B5EF4-FFF2-40B4-BE49-F238E27FC236}">
                  <a16:creationId xmlns:a16="http://schemas.microsoft.com/office/drawing/2014/main" id="{483E3282-BB58-46D8-BB45-F7F2DBCCF1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Rectangle 66">
              <a:extLst>
                <a:ext uri="{FF2B5EF4-FFF2-40B4-BE49-F238E27FC236}">
                  <a16:creationId xmlns:a16="http://schemas.microsoft.com/office/drawing/2014/main" id="{402E8DFE-1141-4DAF-AB0C-A74CC0EFD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Rectangle 64">
              <a:extLst>
                <a:ext uri="{FF2B5EF4-FFF2-40B4-BE49-F238E27FC236}">
                  <a16:creationId xmlns:a16="http://schemas.microsoft.com/office/drawing/2014/main" id="{B261BAA8-8B84-4751-80F6-9153C68F2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Rectangle 66">
              <a:extLst>
                <a:ext uri="{FF2B5EF4-FFF2-40B4-BE49-F238E27FC236}">
                  <a16:creationId xmlns:a16="http://schemas.microsoft.com/office/drawing/2014/main" id="{10FB8389-B4B0-4276-A6EB-553593773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Rectangle 64">
              <a:extLst>
                <a:ext uri="{FF2B5EF4-FFF2-40B4-BE49-F238E27FC236}">
                  <a16:creationId xmlns:a16="http://schemas.microsoft.com/office/drawing/2014/main" id="{7E496AA7-168D-4B53-A954-31C3A61C22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Rectangle 66">
              <a:extLst>
                <a:ext uri="{FF2B5EF4-FFF2-40B4-BE49-F238E27FC236}">
                  <a16:creationId xmlns:a16="http://schemas.microsoft.com/office/drawing/2014/main" id="{E0223324-6476-4A1F-B26F-77CB4E5AA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5" name="Rectangle 64">
              <a:extLst>
                <a:ext uri="{FF2B5EF4-FFF2-40B4-BE49-F238E27FC236}">
                  <a16:creationId xmlns:a16="http://schemas.microsoft.com/office/drawing/2014/main" id="{81E2E8B6-2216-47C5-A3C2-1DBAD819E3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Rectangle 66">
              <a:extLst>
                <a:ext uri="{FF2B5EF4-FFF2-40B4-BE49-F238E27FC236}">
                  <a16:creationId xmlns:a16="http://schemas.microsoft.com/office/drawing/2014/main" id="{9A0ABF1C-7928-4DD3-B9A6-6B599599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Rectangle 64">
              <a:extLst>
                <a:ext uri="{FF2B5EF4-FFF2-40B4-BE49-F238E27FC236}">
                  <a16:creationId xmlns:a16="http://schemas.microsoft.com/office/drawing/2014/main" id="{8D1F42DA-9F6E-477D-B3BB-92EC089D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Rectangle 66">
              <a:extLst>
                <a:ext uri="{FF2B5EF4-FFF2-40B4-BE49-F238E27FC236}">
                  <a16:creationId xmlns:a16="http://schemas.microsoft.com/office/drawing/2014/main" id="{9457FA40-677B-4BAA-BF89-253A485D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0" name="Rectangle 759">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606971"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7" name="Google Shape;727;g1333156bff3_0_59"/>
          <p:cNvPicPr preferRelativeResize="0"/>
          <p:nvPr/>
        </p:nvPicPr>
        <p:blipFill>
          <a:blip r:embed="rId3"/>
          <a:stretch>
            <a:fillRect/>
          </a:stretch>
        </p:blipFill>
        <p:spPr>
          <a:xfrm>
            <a:off x="973700" y="3420687"/>
            <a:ext cx="5315246" cy="3255588"/>
          </a:xfrm>
          <a:prstGeom prst="rect">
            <a:avLst/>
          </a:prstGeom>
          <a:noFill/>
        </p:spPr>
      </p:pic>
      <p:sp>
        <p:nvSpPr>
          <p:cNvPr id="725" name="Google Shape;725;g1333156bff3_0_59"/>
          <p:cNvSpPr txBox="1">
            <a:spLocks noGrp="1"/>
          </p:cNvSpPr>
          <p:nvPr>
            <p:ph type="body" idx="1"/>
          </p:nvPr>
        </p:nvSpPr>
        <p:spPr>
          <a:xfrm>
            <a:off x="7169101" y="521207"/>
            <a:ext cx="4496426" cy="5957789"/>
          </a:xfrm>
          <a:prstGeom prst="rect">
            <a:avLst/>
          </a:prstGeom>
        </p:spPr>
        <p:txBody>
          <a:bodyPr spcFirstLastPara="1" lIns="91425" tIns="45700" rIns="91425" bIns="45700" anchor="ctr" anchorCtr="0">
            <a:normAutofit/>
          </a:bodyPr>
          <a:lstStyle/>
          <a:p>
            <a:pPr marL="0" lvl="0" indent="0" rtl="0">
              <a:spcBef>
                <a:spcPts val="1000"/>
              </a:spcBef>
              <a:spcAft>
                <a:spcPts val="0"/>
              </a:spcAft>
              <a:buNone/>
            </a:pPr>
            <a:r>
              <a:rPr lang="en-US" sz="2200"/>
              <a:t>BDI vs Covid Skepticism</a:t>
            </a:r>
          </a:p>
          <a:p>
            <a:pPr marL="0" lvl="0" indent="0" rtl="0">
              <a:spcBef>
                <a:spcPts val="1000"/>
              </a:spcBef>
              <a:spcAft>
                <a:spcPts val="0"/>
              </a:spcAft>
              <a:buNone/>
            </a:pPr>
            <a:r>
              <a:rPr lang="en-US" sz="2200"/>
              <a:t>p &gt; 0.05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g1333156bff3_2_135"/>
          <p:cNvPicPr preferRelativeResize="0"/>
          <p:nvPr/>
        </p:nvPicPr>
        <p:blipFill>
          <a:blip r:embed="rId3">
            <a:alphaModFix/>
          </a:blip>
          <a:stretch>
            <a:fillRect/>
          </a:stretch>
        </p:blipFill>
        <p:spPr>
          <a:xfrm>
            <a:off x="152400" y="152400"/>
            <a:ext cx="11887201" cy="593199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B80BEA-2AF8-9E3B-E269-C50741BBDBAA}"/>
              </a:ext>
            </a:extLst>
          </p:cNvPr>
          <p:cNvSpPr>
            <a:spLocks noGrp="1"/>
          </p:cNvSpPr>
          <p:nvPr>
            <p:ph type="title"/>
          </p:nvPr>
        </p:nvSpPr>
        <p:spPr/>
        <p:txBody>
          <a:bodyPr/>
          <a:lstStyle/>
          <a:p>
            <a:r>
              <a:rPr lang="fr-US" dirty="0"/>
              <a:t> </a:t>
            </a:r>
          </a:p>
        </p:txBody>
      </p:sp>
      <p:sp>
        <p:nvSpPr>
          <p:cNvPr id="3" name="Espace réservé du texte 2">
            <a:extLst>
              <a:ext uri="{FF2B5EF4-FFF2-40B4-BE49-F238E27FC236}">
                <a16:creationId xmlns:a16="http://schemas.microsoft.com/office/drawing/2014/main" id="{B29D103B-3A20-E4A5-789E-E81D39448AB9}"/>
              </a:ext>
            </a:extLst>
          </p:cNvPr>
          <p:cNvSpPr>
            <a:spLocks noGrp="1"/>
          </p:cNvSpPr>
          <p:nvPr>
            <p:ph type="body" idx="1"/>
          </p:nvPr>
        </p:nvSpPr>
        <p:spPr/>
        <p:txBody>
          <a:bodyPr/>
          <a:lstStyle/>
          <a:p>
            <a:endParaRPr lang="fr-US"/>
          </a:p>
        </p:txBody>
      </p:sp>
    </p:spTree>
    <p:extLst>
      <p:ext uri="{BB962C8B-B14F-4D97-AF65-F5344CB8AC3E}">
        <p14:creationId xmlns:p14="http://schemas.microsoft.com/office/powerpoint/2010/main" val="1333554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9"/>
        <p:cNvGrpSpPr/>
        <p:nvPr/>
      </p:nvGrpSpPr>
      <p:grpSpPr>
        <a:xfrm>
          <a:off x="0" y="0"/>
          <a:ext cx="0" cy="0"/>
          <a:chOff x="0" y="0"/>
          <a:chExt cx="0" cy="0"/>
        </a:xfrm>
      </p:grpSpPr>
      <p:sp useBgFill="1">
        <p:nvSpPr>
          <p:cNvPr id="327" name="Rectangle 326">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Google Shape;260;p13"/>
          <p:cNvSpPr txBox="1">
            <a:spLocks noGrp="1"/>
          </p:cNvSpPr>
          <p:nvPr>
            <p:ph type="title"/>
          </p:nvPr>
        </p:nvSpPr>
        <p:spPr>
          <a:xfrm>
            <a:off x="1116498" y="655128"/>
            <a:ext cx="4613919" cy="1499616"/>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dk1"/>
              </a:buClr>
              <a:buSzPts val="4400"/>
            </a:pPr>
            <a:r>
              <a:rPr lang="en-US" sz="4200" kern="1200">
                <a:solidFill>
                  <a:schemeClr val="tx1"/>
                </a:solidFill>
                <a:latin typeface="+mj-lt"/>
                <a:ea typeface="+mj-ea"/>
                <a:cs typeface="+mj-cs"/>
              </a:rPr>
              <a:t>Morality and Covid</a:t>
            </a:r>
          </a:p>
        </p:txBody>
      </p:sp>
      <p:sp>
        <p:nvSpPr>
          <p:cNvPr id="329" name="Rectangle 32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1" name="Group 330">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332"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Image 6">
            <a:extLst>
              <a:ext uri="{FF2B5EF4-FFF2-40B4-BE49-F238E27FC236}">
                <a16:creationId xmlns:a16="http://schemas.microsoft.com/office/drawing/2014/main" id="{EF103362-FCCA-9FC7-D7A1-99AA2C94C339}"/>
              </a:ext>
            </a:extLst>
          </p:cNvPr>
          <p:cNvPicPr>
            <a:picLocks noChangeAspect="1"/>
          </p:cNvPicPr>
          <p:nvPr/>
        </p:nvPicPr>
        <p:blipFill>
          <a:blip r:embed="rId3"/>
          <a:stretch>
            <a:fillRect/>
          </a:stretch>
        </p:blipFill>
        <p:spPr>
          <a:xfrm>
            <a:off x="6774264" y="95044"/>
            <a:ext cx="4998087" cy="3086319"/>
          </a:xfrm>
          <a:prstGeom prst="rect">
            <a:avLst/>
          </a:prstGeom>
        </p:spPr>
      </p:pic>
      <p:sp>
        <p:nvSpPr>
          <p:cNvPr id="353" name="Rectangle 35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B9C19FE0-1551-C71C-15F3-4D415C41CAE8}"/>
              </a:ext>
            </a:extLst>
          </p:cNvPr>
          <p:cNvPicPr>
            <a:picLocks noChangeAspect="1"/>
          </p:cNvPicPr>
          <p:nvPr/>
        </p:nvPicPr>
        <p:blipFill>
          <a:blip r:embed="rId4"/>
          <a:stretch>
            <a:fillRect/>
          </a:stretch>
        </p:blipFill>
        <p:spPr>
          <a:xfrm>
            <a:off x="749204" y="3318691"/>
            <a:ext cx="5586942" cy="3449936"/>
          </a:xfrm>
          <a:prstGeom prst="rect">
            <a:avLst/>
          </a:prstGeom>
        </p:spPr>
      </p:pic>
      <p:pic>
        <p:nvPicPr>
          <p:cNvPr id="8" name="Image 7">
            <a:extLst>
              <a:ext uri="{FF2B5EF4-FFF2-40B4-BE49-F238E27FC236}">
                <a16:creationId xmlns:a16="http://schemas.microsoft.com/office/drawing/2014/main" id="{EE37429A-84EE-5FB6-85E3-3329886286DB}"/>
              </a:ext>
            </a:extLst>
          </p:cNvPr>
          <p:cNvPicPr>
            <a:picLocks noChangeAspect="1"/>
          </p:cNvPicPr>
          <p:nvPr/>
        </p:nvPicPr>
        <p:blipFill>
          <a:blip r:embed="rId5"/>
          <a:stretch>
            <a:fillRect/>
          </a:stretch>
        </p:blipFill>
        <p:spPr>
          <a:xfrm>
            <a:off x="6479836" y="3233984"/>
            <a:ext cx="5586942" cy="3449936"/>
          </a:xfrm>
          <a:prstGeom prst="rect">
            <a:avLst/>
          </a:prstGeom>
        </p:spPr>
      </p:pic>
    </p:spTree>
    <p:extLst>
      <p:ext uri="{BB962C8B-B14F-4D97-AF65-F5344CB8AC3E}">
        <p14:creationId xmlns:p14="http://schemas.microsoft.com/office/powerpoint/2010/main" val="1687445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9"/>
        <p:cNvGrpSpPr/>
        <p:nvPr/>
      </p:nvGrpSpPr>
      <p:grpSpPr>
        <a:xfrm>
          <a:off x="0" y="0"/>
          <a:ext cx="0" cy="0"/>
          <a:chOff x="0" y="0"/>
          <a:chExt cx="0" cy="0"/>
        </a:xfrm>
      </p:grpSpPr>
      <p:sp useBgFill="1">
        <p:nvSpPr>
          <p:cNvPr id="265" name="Rectangle 264">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Google Shape;260;p13"/>
          <p:cNvSpPr txBox="1">
            <a:spLocks noGrp="1"/>
          </p:cNvSpPr>
          <p:nvPr>
            <p:ph type="title"/>
          </p:nvPr>
        </p:nvSpPr>
        <p:spPr>
          <a:xfrm>
            <a:off x="1116498" y="655128"/>
            <a:ext cx="6499109" cy="1499616"/>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dk1"/>
              </a:buClr>
              <a:buSzPts val="4400"/>
            </a:pPr>
            <a:r>
              <a:rPr lang="en-US" sz="4200" kern="1200">
                <a:solidFill>
                  <a:schemeClr val="tx1"/>
                </a:solidFill>
                <a:latin typeface="+mj-lt"/>
                <a:ea typeface="+mj-ea"/>
                <a:cs typeface="+mj-cs"/>
              </a:rPr>
              <a:t>Morality and Covid</a:t>
            </a:r>
          </a:p>
        </p:txBody>
      </p:sp>
      <p:sp>
        <p:nvSpPr>
          <p:cNvPr id="267" name="Rectangle 266">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9" name="Group 268">
            <a:extLst>
              <a:ext uri="{FF2B5EF4-FFF2-40B4-BE49-F238E27FC236}">
                <a16:creationId xmlns:a16="http://schemas.microsoft.com/office/drawing/2014/main" id="{4CB581D0-0B25-4552-8130-B8C8B8D8EA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310171" y="73152"/>
            <a:chExt cx="1178966" cy="232963"/>
          </a:xfrm>
        </p:grpSpPr>
        <p:sp>
          <p:nvSpPr>
            <p:cNvPr id="270" name="Rectangle 64">
              <a:extLst>
                <a:ext uri="{FF2B5EF4-FFF2-40B4-BE49-F238E27FC236}">
                  <a16:creationId xmlns:a16="http://schemas.microsoft.com/office/drawing/2014/main" id="{513A0E0E-B9DC-4FB1-B7BD-98AE60B3D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0999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66">
              <a:extLst>
                <a:ext uri="{FF2B5EF4-FFF2-40B4-BE49-F238E27FC236}">
                  <a16:creationId xmlns:a16="http://schemas.microsoft.com/office/drawing/2014/main" id="{AF323F97-88B1-4FC6-9E17-4EAB6D340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0999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64">
              <a:extLst>
                <a:ext uri="{FF2B5EF4-FFF2-40B4-BE49-F238E27FC236}">
                  <a16:creationId xmlns:a16="http://schemas.microsoft.com/office/drawing/2014/main" id="{CD7E1221-66F7-401A-9FA4-7A5999BE5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8503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66">
              <a:extLst>
                <a:ext uri="{FF2B5EF4-FFF2-40B4-BE49-F238E27FC236}">
                  <a16:creationId xmlns:a16="http://schemas.microsoft.com/office/drawing/2014/main" id="{F7959185-BC34-4EC8-84E2-E6907F5FC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8503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64">
              <a:extLst>
                <a:ext uri="{FF2B5EF4-FFF2-40B4-BE49-F238E27FC236}">
                  <a16:creationId xmlns:a16="http://schemas.microsoft.com/office/drawing/2014/main" id="{8160D755-724C-4DE4-B2B2-BDF7FE1A3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6008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66">
              <a:extLst>
                <a:ext uri="{FF2B5EF4-FFF2-40B4-BE49-F238E27FC236}">
                  <a16:creationId xmlns:a16="http://schemas.microsoft.com/office/drawing/2014/main" id="{678AF90C-8523-449B-9B2A-EC68A7775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6008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64">
              <a:extLst>
                <a:ext uri="{FF2B5EF4-FFF2-40B4-BE49-F238E27FC236}">
                  <a16:creationId xmlns:a16="http://schemas.microsoft.com/office/drawing/2014/main" id="{59FC2840-E043-4862-B5F4-5C617EEBFD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3512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66">
              <a:extLst>
                <a:ext uri="{FF2B5EF4-FFF2-40B4-BE49-F238E27FC236}">
                  <a16:creationId xmlns:a16="http://schemas.microsoft.com/office/drawing/2014/main" id="{C528239A-AE83-4C6A-BB97-4AAEC3F356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3512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64">
              <a:extLst>
                <a:ext uri="{FF2B5EF4-FFF2-40B4-BE49-F238E27FC236}">
                  <a16:creationId xmlns:a16="http://schemas.microsoft.com/office/drawing/2014/main" id="{50543DCB-A7DD-4BD3-9A73-4DD2488721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1017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66">
              <a:extLst>
                <a:ext uri="{FF2B5EF4-FFF2-40B4-BE49-F238E27FC236}">
                  <a16:creationId xmlns:a16="http://schemas.microsoft.com/office/drawing/2014/main" id="{F083CBC3-1B65-4EBA-90C5-560382947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1017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64">
              <a:extLst>
                <a:ext uri="{FF2B5EF4-FFF2-40B4-BE49-F238E27FC236}">
                  <a16:creationId xmlns:a16="http://schemas.microsoft.com/office/drawing/2014/main" id="{8CA682D2-789E-45AF-9F8B-52B6A5F60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3476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66">
              <a:extLst>
                <a:ext uri="{FF2B5EF4-FFF2-40B4-BE49-F238E27FC236}">
                  <a16:creationId xmlns:a16="http://schemas.microsoft.com/office/drawing/2014/main" id="{67035C5F-EEA8-48EA-B087-CE43E4B3F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3476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64">
              <a:extLst>
                <a:ext uri="{FF2B5EF4-FFF2-40B4-BE49-F238E27FC236}">
                  <a16:creationId xmlns:a16="http://schemas.microsoft.com/office/drawing/2014/main" id="{F294001B-67C1-4A0B-8695-0B880FCE9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0981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66">
              <a:extLst>
                <a:ext uri="{FF2B5EF4-FFF2-40B4-BE49-F238E27FC236}">
                  <a16:creationId xmlns:a16="http://schemas.microsoft.com/office/drawing/2014/main" id="{B9DDAD3D-52B9-41E2-BDDB-6527D4544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0981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64">
              <a:extLst>
                <a:ext uri="{FF2B5EF4-FFF2-40B4-BE49-F238E27FC236}">
                  <a16:creationId xmlns:a16="http://schemas.microsoft.com/office/drawing/2014/main" id="{B19C0FEA-7121-4182-8CBC-25D82EFF8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485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66">
              <a:extLst>
                <a:ext uri="{FF2B5EF4-FFF2-40B4-BE49-F238E27FC236}">
                  <a16:creationId xmlns:a16="http://schemas.microsoft.com/office/drawing/2014/main" id="{7471B4BB-2CDC-43CA-971C-745124043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485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64">
              <a:extLst>
                <a:ext uri="{FF2B5EF4-FFF2-40B4-BE49-F238E27FC236}">
                  <a16:creationId xmlns:a16="http://schemas.microsoft.com/office/drawing/2014/main" id="{EC5D7881-2E4B-45D2-BD04-14384232A0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5990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66">
              <a:extLst>
                <a:ext uri="{FF2B5EF4-FFF2-40B4-BE49-F238E27FC236}">
                  <a16:creationId xmlns:a16="http://schemas.microsoft.com/office/drawing/2014/main" id="{6F8FA449-4BDF-4F3A-8F3E-FCD14C8A9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5990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64">
              <a:extLst>
                <a:ext uri="{FF2B5EF4-FFF2-40B4-BE49-F238E27FC236}">
                  <a16:creationId xmlns:a16="http://schemas.microsoft.com/office/drawing/2014/main" id="{A57516C0-1EB5-4D16-B4F6-F342958E8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94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66">
              <a:extLst>
                <a:ext uri="{FF2B5EF4-FFF2-40B4-BE49-F238E27FC236}">
                  <a16:creationId xmlns:a16="http://schemas.microsoft.com/office/drawing/2014/main" id="{0D12C7D4-2304-4CD8-83B2-B5B11DF63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94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 4">
            <a:extLst>
              <a:ext uri="{FF2B5EF4-FFF2-40B4-BE49-F238E27FC236}">
                <a16:creationId xmlns:a16="http://schemas.microsoft.com/office/drawing/2014/main" id="{B69D6322-BF9D-AB45-C4F0-BF2FA159FB01}"/>
              </a:ext>
            </a:extLst>
          </p:cNvPr>
          <p:cNvPicPr>
            <a:picLocks noChangeAspect="1"/>
          </p:cNvPicPr>
          <p:nvPr/>
        </p:nvPicPr>
        <p:blipFill>
          <a:blip r:embed="rId3"/>
          <a:stretch>
            <a:fillRect/>
          </a:stretch>
        </p:blipFill>
        <p:spPr>
          <a:xfrm>
            <a:off x="8374504" y="953103"/>
            <a:ext cx="3693735" cy="2280881"/>
          </a:xfrm>
          <a:prstGeom prst="rect">
            <a:avLst/>
          </a:prstGeom>
        </p:spPr>
      </p:pic>
      <p:sp>
        <p:nvSpPr>
          <p:cNvPr id="291" name="Rectangle 290">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862DB422-D8DA-F76F-910A-77F549CB277C}"/>
              </a:ext>
            </a:extLst>
          </p:cNvPr>
          <p:cNvPicPr>
            <a:picLocks noChangeAspect="1"/>
          </p:cNvPicPr>
          <p:nvPr/>
        </p:nvPicPr>
        <p:blipFill>
          <a:blip r:embed="rId4"/>
          <a:stretch>
            <a:fillRect/>
          </a:stretch>
        </p:blipFill>
        <p:spPr>
          <a:xfrm>
            <a:off x="730732" y="3604970"/>
            <a:ext cx="3658388" cy="2259054"/>
          </a:xfrm>
          <a:prstGeom prst="rect">
            <a:avLst/>
          </a:prstGeom>
        </p:spPr>
      </p:pic>
      <p:pic>
        <p:nvPicPr>
          <p:cNvPr id="2" name="Image 1">
            <a:extLst>
              <a:ext uri="{FF2B5EF4-FFF2-40B4-BE49-F238E27FC236}">
                <a16:creationId xmlns:a16="http://schemas.microsoft.com/office/drawing/2014/main" id="{E966FBAC-6E35-EBE1-B79C-49E4BF23D8EB}"/>
              </a:ext>
            </a:extLst>
          </p:cNvPr>
          <p:cNvPicPr>
            <a:picLocks noChangeAspect="1"/>
          </p:cNvPicPr>
          <p:nvPr/>
        </p:nvPicPr>
        <p:blipFill>
          <a:blip r:embed="rId5"/>
          <a:stretch>
            <a:fillRect/>
          </a:stretch>
        </p:blipFill>
        <p:spPr>
          <a:xfrm>
            <a:off x="4533472" y="3605842"/>
            <a:ext cx="3693735" cy="2280881"/>
          </a:xfrm>
          <a:prstGeom prst="rect">
            <a:avLst/>
          </a:prstGeom>
        </p:spPr>
      </p:pic>
      <p:pic>
        <p:nvPicPr>
          <p:cNvPr id="4" name="Image 3">
            <a:extLst>
              <a:ext uri="{FF2B5EF4-FFF2-40B4-BE49-F238E27FC236}">
                <a16:creationId xmlns:a16="http://schemas.microsoft.com/office/drawing/2014/main" id="{984E9DD9-C1D4-86D5-DBCA-C645FE625551}"/>
              </a:ext>
            </a:extLst>
          </p:cNvPr>
          <p:cNvPicPr>
            <a:picLocks noChangeAspect="1"/>
          </p:cNvPicPr>
          <p:nvPr/>
        </p:nvPicPr>
        <p:blipFill>
          <a:blip r:embed="rId6"/>
          <a:stretch>
            <a:fillRect/>
          </a:stretch>
        </p:blipFill>
        <p:spPr>
          <a:xfrm>
            <a:off x="8371559" y="3605841"/>
            <a:ext cx="3696680" cy="2282700"/>
          </a:xfrm>
          <a:prstGeom prst="rect">
            <a:avLst/>
          </a:prstGeom>
        </p:spPr>
      </p:pic>
    </p:spTree>
    <p:extLst>
      <p:ext uri="{BB962C8B-B14F-4D97-AF65-F5344CB8AC3E}">
        <p14:creationId xmlns:p14="http://schemas.microsoft.com/office/powerpoint/2010/main" val="13695958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9"/>
        <p:cNvGrpSpPr/>
        <p:nvPr/>
      </p:nvGrpSpPr>
      <p:grpSpPr>
        <a:xfrm>
          <a:off x="0" y="0"/>
          <a:ext cx="0" cy="0"/>
          <a:chOff x="0" y="0"/>
          <a:chExt cx="0" cy="0"/>
        </a:xfrm>
      </p:grpSpPr>
      <p:sp>
        <p:nvSpPr>
          <p:cNvPr id="265" name="Rectangle 26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a:extLst>
              <a:ext uri="{FF2B5EF4-FFF2-40B4-BE49-F238E27FC236}">
                <a16:creationId xmlns:a16="http://schemas.microsoft.com/office/drawing/2014/main" id="{7AF592B4-9FB7-C70A-B6C8-21EDB2A841AD}"/>
              </a:ext>
            </a:extLst>
          </p:cNvPr>
          <p:cNvPicPr>
            <a:picLocks noChangeAspect="1"/>
          </p:cNvPicPr>
          <p:nvPr/>
        </p:nvPicPr>
        <p:blipFill>
          <a:blip r:embed="rId3"/>
          <a:stretch>
            <a:fillRect/>
          </a:stretch>
        </p:blipFill>
        <p:spPr>
          <a:xfrm>
            <a:off x="728663" y="1674813"/>
            <a:ext cx="3529013" cy="2159000"/>
          </a:xfrm>
          <a:prstGeom prst="rect">
            <a:avLst/>
          </a:prstGeom>
        </p:spPr>
      </p:pic>
      <p:pic>
        <p:nvPicPr>
          <p:cNvPr id="6" name="Image 5">
            <a:extLst>
              <a:ext uri="{FF2B5EF4-FFF2-40B4-BE49-F238E27FC236}">
                <a16:creationId xmlns:a16="http://schemas.microsoft.com/office/drawing/2014/main" id="{88F14810-0624-AF77-F6CA-8B27491A7B76}"/>
              </a:ext>
            </a:extLst>
          </p:cNvPr>
          <p:cNvPicPr>
            <a:picLocks noChangeAspect="1"/>
          </p:cNvPicPr>
          <p:nvPr/>
        </p:nvPicPr>
        <p:blipFill>
          <a:blip r:embed="rId4"/>
          <a:stretch>
            <a:fillRect/>
          </a:stretch>
        </p:blipFill>
        <p:spPr>
          <a:xfrm>
            <a:off x="4257676" y="1674812"/>
            <a:ext cx="7082247" cy="4332818"/>
          </a:xfrm>
          <a:prstGeom prst="rect">
            <a:avLst/>
          </a:prstGeom>
        </p:spPr>
      </p:pic>
      <p:pic>
        <p:nvPicPr>
          <p:cNvPr id="5" name="Image 4">
            <a:extLst>
              <a:ext uri="{FF2B5EF4-FFF2-40B4-BE49-F238E27FC236}">
                <a16:creationId xmlns:a16="http://schemas.microsoft.com/office/drawing/2014/main" id="{AB30F369-DD80-A3F6-7D2B-F6FF7CB62D43}"/>
              </a:ext>
            </a:extLst>
          </p:cNvPr>
          <p:cNvPicPr>
            <a:picLocks noChangeAspect="1"/>
          </p:cNvPicPr>
          <p:nvPr/>
        </p:nvPicPr>
        <p:blipFill>
          <a:blip r:embed="rId5"/>
          <a:stretch>
            <a:fillRect/>
          </a:stretch>
        </p:blipFill>
        <p:spPr>
          <a:xfrm>
            <a:off x="728663" y="3833814"/>
            <a:ext cx="3529013" cy="2173816"/>
          </a:xfrm>
          <a:prstGeom prst="rect">
            <a:avLst/>
          </a:prstGeom>
        </p:spPr>
      </p:pic>
      <p:sp>
        <p:nvSpPr>
          <p:cNvPr id="260" name="Google Shape;260;p13"/>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lvl="0" algn="ctr">
              <a:spcBef>
                <a:spcPct val="0"/>
              </a:spcBef>
              <a:buSzPts val="4400"/>
            </a:pPr>
            <a:r>
              <a:rPr lang="en-US" sz="3200" kern="1200">
                <a:solidFill>
                  <a:schemeClr val="bg1"/>
                </a:solidFill>
                <a:latin typeface="+mj-lt"/>
                <a:ea typeface="+mj-ea"/>
                <a:cs typeface="+mj-cs"/>
              </a:rPr>
              <a:t>Morality and Covid</a:t>
            </a:r>
          </a:p>
        </p:txBody>
      </p:sp>
    </p:spTree>
    <p:extLst>
      <p:ext uri="{BB962C8B-B14F-4D97-AF65-F5344CB8AC3E}">
        <p14:creationId xmlns:p14="http://schemas.microsoft.com/office/powerpoint/2010/main" val="21907169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9"/>
        <p:cNvGrpSpPr/>
        <p:nvPr/>
      </p:nvGrpSpPr>
      <p:grpSpPr>
        <a:xfrm>
          <a:off x="0" y="0"/>
          <a:ext cx="0" cy="0"/>
          <a:chOff x="0" y="0"/>
          <a:chExt cx="0" cy="0"/>
        </a:xfrm>
      </p:grpSpPr>
      <p:sp useBgFill="1">
        <p:nvSpPr>
          <p:cNvPr id="327" name="Rectangle 326">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Google Shape;260;p13"/>
          <p:cNvSpPr txBox="1">
            <a:spLocks noGrp="1"/>
          </p:cNvSpPr>
          <p:nvPr>
            <p:ph type="title"/>
          </p:nvPr>
        </p:nvSpPr>
        <p:spPr>
          <a:xfrm>
            <a:off x="1116498" y="655128"/>
            <a:ext cx="6499109" cy="1499616"/>
          </a:xfrm>
          <a:prstGeom prst="rect">
            <a:avLst/>
          </a:prstGeom>
        </p:spPr>
        <p:txBody>
          <a:bodyPr spcFirstLastPara="1" vert="horz" lIns="91440" tIns="45720" rIns="91440" bIns="45720" rtlCol="0" anchor="b" anchorCtr="0">
            <a:normAutofit/>
          </a:bodyPr>
          <a:lstStyle/>
          <a:p>
            <a:pPr lvl="0">
              <a:spcBef>
                <a:spcPct val="0"/>
              </a:spcBef>
              <a:buSzPts val="4400"/>
            </a:pPr>
            <a:r>
              <a:rPr lang="en-US" sz="4200" kern="1200">
                <a:solidFill>
                  <a:schemeClr val="tx1"/>
                </a:solidFill>
                <a:latin typeface="+mj-lt"/>
                <a:ea typeface="+mj-ea"/>
                <a:cs typeface="+mj-cs"/>
              </a:rPr>
              <a:t>Morality and Covid</a:t>
            </a:r>
          </a:p>
        </p:txBody>
      </p:sp>
      <p:sp>
        <p:nvSpPr>
          <p:cNvPr id="329" name="Rectangle 32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1" name="Group 330">
            <a:extLst>
              <a:ext uri="{FF2B5EF4-FFF2-40B4-BE49-F238E27FC236}">
                <a16:creationId xmlns:a16="http://schemas.microsoft.com/office/drawing/2014/main" id="{4CB581D0-0B25-4552-8130-B8C8B8D8EA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310171" y="73152"/>
            <a:chExt cx="1178966" cy="232963"/>
          </a:xfrm>
        </p:grpSpPr>
        <p:sp>
          <p:nvSpPr>
            <p:cNvPr id="332" name="Rectangle 64">
              <a:extLst>
                <a:ext uri="{FF2B5EF4-FFF2-40B4-BE49-F238E27FC236}">
                  <a16:creationId xmlns:a16="http://schemas.microsoft.com/office/drawing/2014/main" id="{513A0E0E-B9DC-4FB1-B7BD-98AE60B3D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0999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66">
              <a:extLst>
                <a:ext uri="{FF2B5EF4-FFF2-40B4-BE49-F238E27FC236}">
                  <a16:creationId xmlns:a16="http://schemas.microsoft.com/office/drawing/2014/main" id="{AF323F97-88B1-4FC6-9E17-4EAB6D340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0999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64">
              <a:extLst>
                <a:ext uri="{FF2B5EF4-FFF2-40B4-BE49-F238E27FC236}">
                  <a16:creationId xmlns:a16="http://schemas.microsoft.com/office/drawing/2014/main" id="{CD7E1221-66F7-401A-9FA4-7A5999BE5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8503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66">
              <a:extLst>
                <a:ext uri="{FF2B5EF4-FFF2-40B4-BE49-F238E27FC236}">
                  <a16:creationId xmlns:a16="http://schemas.microsoft.com/office/drawing/2014/main" id="{F7959185-BC34-4EC8-84E2-E6907F5FC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8503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Rectangle 64">
              <a:extLst>
                <a:ext uri="{FF2B5EF4-FFF2-40B4-BE49-F238E27FC236}">
                  <a16:creationId xmlns:a16="http://schemas.microsoft.com/office/drawing/2014/main" id="{8160D755-724C-4DE4-B2B2-BDF7FE1A3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6008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66">
              <a:extLst>
                <a:ext uri="{FF2B5EF4-FFF2-40B4-BE49-F238E27FC236}">
                  <a16:creationId xmlns:a16="http://schemas.microsoft.com/office/drawing/2014/main" id="{678AF90C-8523-449B-9B2A-EC68A7775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6008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64">
              <a:extLst>
                <a:ext uri="{FF2B5EF4-FFF2-40B4-BE49-F238E27FC236}">
                  <a16:creationId xmlns:a16="http://schemas.microsoft.com/office/drawing/2014/main" id="{59FC2840-E043-4862-B5F4-5C617EEBFD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3512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Rectangle 66">
              <a:extLst>
                <a:ext uri="{FF2B5EF4-FFF2-40B4-BE49-F238E27FC236}">
                  <a16:creationId xmlns:a16="http://schemas.microsoft.com/office/drawing/2014/main" id="{C528239A-AE83-4C6A-BB97-4AAEC3F356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3512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ectangle 64">
              <a:extLst>
                <a:ext uri="{FF2B5EF4-FFF2-40B4-BE49-F238E27FC236}">
                  <a16:creationId xmlns:a16="http://schemas.microsoft.com/office/drawing/2014/main" id="{50543DCB-A7DD-4BD3-9A73-4DD2488721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1017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66">
              <a:extLst>
                <a:ext uri="{FF2B5EF4-FFF2-40B4-BE49-F238E27FC236}">
                  <a16:creationId xmlns:a16="http://schemas.microsoft.com/office/drawing/2014/main" id="{F083CBC3-1B65-4EBA-90C5-560382947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1017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ectangle 64">
              <a:extLst>
                <a:ext uri="{FF2B5EF4-FFF2-40B4-BE49-F238E27FC236}">
                  <a16:creationId xmlns:a16="http://schemas.microsoft.com/office/drawing/2014/main" id="{8CA682D2-789E-45AF-9F8B-52B6A5F60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3476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Rectangle 66">
              <a:extLst>
                <a:ext uri="{FF2B5EF4-FFF2-40B4-BE49-F238E27FC236}">
                  <a16:creationId xmlns:a16="http://schemas.microsoft.com/office/drawing/2014/main" id="{67035C5F-EEA8-48EA-B087-CE43E4B3F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3476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64">
              <a:extLst>
                <a:ext uri="{FF2B5EF4-FFF2-40B4-BE49-F238E27FC236}">
                  <a16:creationId xmlns:a16="http://schemas.microsoft.com/office/drawing/2014/main" id="{F294001B-67C1-4A0B-8695-0B880FCE9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0981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66">
              <a:extLst>
                <a:ext uri="{FF2B5EF4-FFF2-40B4-BE49-F238E27FC236}">
                  <a16:creationId xmlns:a16="http://schemas.microsoft.com/office/drawing/2014/main" id="{B9DDAD3D-52B9-41E2-BDDB-6527D4544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0981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64">
              <a:extLst>
                <a:ext uri="{FF2B5EF4-FFF2-40B4-BE49-F238E27FC236}">
                  <a16:creationId xmlns:a16="http://schemas.microsoft.com/office/drawing/2014/main" id="{B19C0FEA-7121-4182-8CBC-25D82EFF8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485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66">
              <a:extLst>
                <a:ext uri="{FF2B5EF4-FFF2-40B4-BE49-F238E27FC236}">
                  <a16:creationId xmlns:a16="http://schemas.microsoft.com/office/drawing/2014/main" id="{7471B4BB-2CDC-43CA-971C-745124043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485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64">
              <a:extLst>
                <a:ext uri="{FF2B5EF4-FFF2-40B4-BE49-F238E27FC236}">
                  <a16:creationId xmlns:a16="http://schemas.microsoft.com/office/drawing/2014/main" id="{EC5D7881-2E4B-45D2-BD04-14384232A0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5990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66">
              <a:extLst>
                <a:ext uri="{FF2B5EF4-FFF2-40B4-BE49-F238E27FC236}">
                  <a16:creationId xmlns:a16="http://schemas.microsoft.com/office/drawing/2014/main" id="{6F8FA449-4BDF-4F3A-8F3E-FCD14C8A9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5990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64">
              <a:extLst>
                <a:ext uri="{FF2B5EF4-FFF2-40B4-BE49-F238E27FC236}">
                  <a16:creationId xmlns:a16="http://schemas.microsoft.com/office/drawing/2014/main" id="{A57516C0-1EB5-4D16-B4F6-F342958E8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94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66">
              <a:extLst>
                <a:ext uri="{FF2B5EF4-FFF2-40B4-BE49-F238E27FC236}">
                  <a16:creationId xmlns:a16="http://schemas.microsoft.com/office/drawing/2014/main" id="{0D12C7D4-2304-4CD8-83B2-B5B11DF63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94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Image 6">
            <a:extLst>
              <a:ext uri="{FF2B5EF4-FFF2-40B4-BE49-F238E27FC236}">
                <a16:creationId xmlns:a16="http://schemas.microsoft.com/office/drawing/2014/main" id="{73FDD099-58D2-2525-12BA-2EA6DAD7DDED}"/>
              </a:ext>
            </a:extLst>
          </p:cNvPr>
          <p:cNvPicPr>
            <a:picLocks noChangeAspect="1"/>
          </p:cNvPicPr>
          <p:nvPr/>
        </p:nvPicPr>
        <p:blipFill>
          <a:blip r:embed="rId3"/>
          <a:stretch>
            <a:fillRect/>
          </a:stretch>
        </p:blipFill>
        <p:spPr>
          <a:xfrm>
            <a:off x="8374504" y="953103"/>
            <a:ext cx="3693735" cy="2280881"/>
          </a:xfrm>
          <a:prstGeom prst="rect">
            <a:avLst/>
          </a:prstGeom>
        </p:spPr>
      </p:pic>
      <p:sp>
        <p:nvSpPr>
          <p:cNvPr id="353" name="Rectangle 35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90610984-D84F-C1FF-6D91-600E31414BA8}"/>
              </a:ext>
            </a:extLst>
          </p:cNvPr>
          <p:cNvPicPr>
            <a:picLocks noChangeAspect="1"/>
          </p:cNvPicPr>
          <p:nvPr/>
        </p:nvPicPr>
        <p:blipFill>
          <a:blip r:embed="rId4"/>
          <a:stretch>
            <a:fillRect/>
          </a:stretch>
        </p:blipFill>
        <p:spPr>
          <a:xfrm>
            <a:off x="730732" y="3604970"/>
            <a:ext cx="3658388" cy="2259054"/>
          </a:xfrm>
          <a:prstGeom prst="rect">
            <a:avLst/>
          </a:prstGeom>
        </p:spPr>
      </p:pic>
      <p:pic>
        <p:nvPicPr>
          <p:cNvPr id="4" name="Image 3">
            <a:extLst>
              <a:ext uri="{FF2B5EF4-FFF2-40B4-BE49-F238E27FC236}">
                <a16:creationId xmlns:a16="http://schemas.microsoft.com/office/drawing/2014/main" id="{8AB170E0-42FB-BD0D-D812-1495159F2665}"/>
              </a:ext>
            </a:extLst>
          </p:cNvPr>
          <p:cNvPicPr>
            <a:picLocks noChangeAspect="1"/>
          </p:cNvPicPr>
          <p:nvPr/>
        </p:nvPicPr>
        <p:blipFill>
          <a:blip r:embed="rId5"/>
          <a:stretch>
            <a:fillRect/>
          </a:stretch>
        </p:blipFill>
        <p:spPr>
          <a:xfrm>
            <a:off x="4533472" y="3605842"/>
            <a:ext cx="3693735" cy="2280881"/>
          </a:xfrm>
          <a:prstGeom prst="rect">
            <a:avLst/>
          </a:prstGeom>
        </p:spPr>
      </p:pic>
      <p:pic>
        <p:nvPicPr>
          <p:cNvPr id="6" name="Image 5">
            <a:extLst>
              <a:ext uri="{FF2B5EF4-FFF2-40B4-BE49-F238E27FC236}">
                <a16:creationId xmlns:a16="http://schemas.microsoft.com/office/drawing/2014/main" id="{610A7552-7360-4C54-D53A-A158082D6D92}"/>
              </a:ext>
            </a:extLst>
          </p:cNvPr>
          <p:cNvPicPr>
            <a:picLocks noChangeAspect="1"/>
          </p:cNvPicPr>
          <p:nvPr/>
        </p:nvPicPr>
        <p:blipFill>
          <a:blip r:embed="rId6"/>
          <a:stretch>
            <a:fillRect/>
          </a:stretch>
        </p:blipFill>
        <p:spPr>
          <a:xfrm>
            <a:off x="8371559" y="3605841"/>
            <a:ext cx="3696680" cy="2282700"/>
          </a:xfrm>
          <a:prstGeom prst="rect">
            <a:avLst/>
          </a:prstGeom>
        </p:spPr>
      </p:pic>
    </p:spTree>
    <p:extLst>
      <p:ext uri="{BB962C8B-B14F-4D97-AF65-F5344CB8AC3E}">
        <p14:creationId xmlns:p14="http://schemas.microsoft.com/office/powerpoint/2010/main" val="3765331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9"/>
        <p:cNvGrpSpPr/>
        <p:nvPr/>
      </p:nvGrpSpPr>
      <p:grpSpPr>
        <a:xfrm>
          <a:off x="0" y="0"/>
          <a:ext cx="0" cy="0"/>
          <a:chOff x="0" y="0"/>
          <a:chExt cx="0" cy="0"/>
        </a:xfrm>
      </p:grpSpPr>
      <p:sp>
        <p:nvSpPr>
          <p:cNvPr id="265" name="Rectangle 264">
            <a:extLst>
              <a:ext uri="{FF2B5EF4-FFF2-40B4-BE49-F238E27FC236}">
                <a16:creationId xmlns:a16="http://schemas.microsoft.com/office/drawing/2014/main" id="{A87EA4E9-DFD6-45D4-965D-8A79984E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4293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Google Shape;260;p13"/>
          <p:cNvSpPr txBox="1">
            <a:spLocks noGrp="1"/>
          </p:cNvSpPr>
          <p:nvPr>
            <p:ph type="title"/>
          </p:nvPr>
        </p:nvSpPr>
        <p:spPr>
          <a:xfrm>
            <a:off x="847344" y="300505"/>
            <a:ext cx="10506456" cy="1197864"/>
          </a:xfrm>
          <a:prstGeom prst="rect">
            <a:avLst/>
          </a:prstGeom>
        </p:spPr>
        <p:txBody>
          <a:bodyPr spcFirstLastPara="1" vert="horz" lIns="91440" tIns="45720" rIns="91440" bIns="45720" rtlCol="0" anchor="b" anchorCtr="0">
            <a:normAutofit/>
          </a:bodyPr>
          <a:lstStyle/>
          <a:p>
            <a:pPr marL="0" lvl="0" indent="0" algn="ctr">
              <a:spcBef>
                <a:spcPct val="0"/>
              </a:spcBef>
              <a:spcAft>
                <a:spcPts val="0"/>
              </a:spcAft>
              <a:buClr>
                <a:schemeClr val="dk1"/>
              </a:buClr>
              <a:buSzPts val="4400"/>
            </a:pPr>
            <a:r>
              <a:rPr lang="en-US" sz="5400" kern="1200">
                <a:solidFill>
                  <a:schemeClr val="bg1"/>
                </a:solidFill>
                <a:latin typeface="+mj-lt"/>
                <a:ea typeface="+mj-ea"/>
                <a:cs typeface="+mj-cs"/>
              </a:rPr>
              <a:t>Morality and Covid</a:t>
            </a:r>
          </a:p>
        </p:txBody>
      </p:sp>
      <p:pic>
        <p:nvPicPr>
          <p:cNvPr id="3" name="Image 2">
            <a:extLst>
              <a:ext uri="{FF2B5EF4-FFF2-40B4-BE49-F238E27FC236}">
                <a16:creationId xmlns:a16="http://schemas.microsoft.com/office/drawing/2014/main" id="{46075162-AEBA-D659-DAA2-8E3EDE509E28}"/>
              </a:ext>
            </a:extLst>
          </p:cNvPr>
          <p:cNvPicPr>
            <a:picLocks noChangeAspect="1"/>
          </p:cNvPicPr>
          <p:nvPr/>
        </p:nvPicPr>
        <p:blipFill>
          <a:blip r:embed="rId3"/>
          <a:stretch>
            <a:fillRect/>
          </a:stretch>
        </p:blipFill>
        <p:spPr>
          <a:xfrm>
            <a:off x="482221" y="2854741"/>
            <a:ext cx="5465162" cy="3374737"/>
          </a:xfrm>
          <a:prstGeom prst="rect">
            <a:avLst/>
          </a:prstGeom>
        </p:spPr>
      </p:pic>
      <p:pic>
        <p:nvPicPr>
          <p:cNvPr id="4" name="Image 3">
            <a:extLst>
              <a:ext uri="{FF2B5EF4-FFF2-40B4-BE49-F238E27FC236}">
                <a16:creationId xmlns:a16="http://schemas.microsoft.com/office/drawing/2014/main" id="{10502C5D-6006-CF41-6E51-0E7B0C33E8E7}"/>
              </a:ext>
            </a:extLst>
          </p:cNvPr>
          <p:cNvPicPr>
            <a:picLocks noChangeAspect="1"/>
          </p:cNvPicPr>
          <p:nvPr/>
        </p:nvPicPr>
        <p:blipFill>
          <a:blip r:embed="rId4"/>
          <a:stretch>
            <a:fillRect/>
          </a:stretch>
        </p:blipFill>
        <p:spPr>
          <a:xfrm>
            <a:off x="6244618" y="2854741"/>
            <a:ext cx="5465161" cy="3374737"/>
          </a:xfrm>
          <a:prstGeom prst="rect">
            <a:avLst/>
          </a:prstGeom>
        </p:spPr>
      </p:pic>
    </p:spTree>
    <p:extLst>
      <p:ext uri="{BB962C8B-B14F-4D97-AF65-F5344CB8AC3E}">
        <p14:creationId xmlns:p14="http://schemas.microsoft.com/office/powerpoint/2010/main" val="38393844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9"/>
        <p:cNvGrpSpPr/>
        <p:nvPr/>
      </p:nvGrpSpPr>
      <p:grpSpPr>
        <a:xfrm>
          <a:off x="0" y="0"/>
          <a:ext cx="0" cy="0"/>
          <a:chOff x="0" y="0"/>
          <a:chExt cx="0" cy="0"/>
        </a:xfrm>
      </p:grpSpPr>
      <p:sp>
        <p:nvSpPr>
          <p:cNvPr id="265" name="Rectangle 26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Google Shape;260;p13"/>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marL="0" lvl="0" indent="0" algn="ctr">
              <a:spcBef>
                <a:spcPct val="0"/>
              </a:spcBef>
              <a:spcAft>
                <a:spcPts val="0"/>
              </a:spcAft>
              <a:buClr>
                <a:schemeClr val="dk1"/>
              </a:buClr>
              <a:buSzPts val="4400"/>
            </a:pPr>
            <a:r>
              <a:rPr lang="en-US" sz="3200" kern="1200">
                <a:solidFill>
                  <a:schemeClr val="bg1"/>
                </a:solidFill>
                <a:latin typeface="+mj-lt"/>
                <a:ea typeface="+mj-ea"/>
                <a:cs typeface="+mj-cs"/>
              </a:rPr>
              <a:t>Morality and Covid</a:t>
            </a:r>
          </a:p>
        </p:txBody>
      </p:sp>
      <p:pic>
        <p:nvPicPr>
          <p:cNvPr id="2" name="Image 1">
            <a:extLst>
              <a:ext uri="{FF2B5EF4-FFF2-40B4-BE49-F238E27FC236}">
                <a16:creationId xmlns:a16="http://schemas.microsoft.com/office/drawing/2014/main" id="{A3F9E945-45B3-BE05-FC32-C4B688F9478C}"/>
              </a:ext>
            </a:extLst>
          </p:cNvPr>
          <p:cNvPicPr>
            <a:picLocks noChangeAspect="1"/>
          </p:cNvPicPr>
          <p:nvPr/>
        </p:nvPicPr>
        <p:blipFill>
          <a:blip r:embed="rId3"/>
          <a:stretch>
            <a:fillRect/>
          </a:stretch>
        </p:blipFill>
        <p:spPr>
          <a:xfrm>
            <a:off x="2537944" y="1675227"/>
            <a:ext cx="7116111" cy="4394199"/>
          </a:xfrm>
          <a:prstGeom prst="rect">
            <a:avLst/>
          </a:prstGeom>
        </p:spPr>
      </p:pic>
    </p:spTree>
    <p:extLst>
      <p:ext uri="{BB962C8B-B14F-4D97-AF65-F5344CB8AC3E}">
        <p14:creationId xmlns:p14="http://schemas.microsoft.com/office/powerpoint/2010/main" val="847654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28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9"/>
        <p:cNvGrpSpPr/>
        <p:nvPr/>
      </p:nvGrpSpPr>
      <p:grpSpPr>
        <a:xfrm>
          <a:off x="0" y="0"/>
          <a:ext cx="0" cy="0"/>
          <a:chOff x="0" y="0"/>
          <a:chExt cx="0" cy="0"/>
        </a:xfrm>
      </p:grpSpPr>
      <p:sp useBgFill="1">
        <p:nvSpPr>
          <p:cNvPr id="265" name="Rectangle 264">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Google Shape;260;p13"/>
          <p:cNvSpPr txBox="1">
            <a:spLocks noGrp="1"/>
          </p:cNvSpPr>
          <p:nvPr>
            <p:ph type="title"/>
          </p:nvPr>
        </p:nvSpPr>
        <p:spPr>
          <a:xfrm>
            <a:off x="1116498" y="655128"/>
            <a:ext cx="4613919" cy="1499616"/>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dk1"/>
              </a:buClr>
              <a:buSzPts val="4400"/>
            </a:pPr>
            <a:r>
              <a:rPr lang="en-US" sz="4200" kern="1200" dirty="0">
                <a:solidFill>
                  <a:schemeClr val="tx1"/>
                </a:solidFill>
                <a:latin typeface="+mj-lt"/>
                <a:ea typeface="+mj-ea"/>
                <a:cs typeface="+mj-cs"/>
              </a:rPr>
              <a:t>Mixed Models</a:t>
            </a:r>
          </a:p>
        </p:txBody>
      </p:sp>
      <p:sp>
        <p:nvSpPr>
          <p:cNvPr id="267" name="Rectangle 266">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9" name="Group 268">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70"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Image 6" descr="Une image contenant table&#10;&#10;Description générée automatiquement">
            <a:extLst>
              <a:ext uri="{FF2B5EF4-FFF2-40B4-BE49-F238E27FC236}">
                <a16:creationId xmlns:a16="http://schemas.microsoft.com/office/drawing/2014/main" id="{78D150C1-8345-5543-49C1-9BA401CC1FDE}"/>
              </a:ext>
            </a:extLst>
          </p:cNvPr>
          <p:cNvPicPr>
            <a:picLocks noChangeAspect="1"/>
          </p:cNvPicPr>
          <p:nvPr/>
        </p:nvPicPr>
        <p:blipFill>
          <a:blip r:embed="rId3"/>
          <a:stretch>
            <a:fillRect/>
          </a:stretch>
        </p:blipFill>
        <p:spPr>
          <a:xfrm>
            <a:off x="6479837" y="318288"/>
            <a:ext cx="5586942" cy="2639830"/>
          </a:xfrm>
          <a:prstGeom prst="rect">
            <a:avLst/>
          </a:prstGeom>
        </p:spPr>
      </p:pic>
      <p:sp>
        <p:nvSpPr>
          <p:cNvPr id="291" name="Rectangle 290">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descr="Une image contenant texte, reçu, capture d’écran&#10;&#10;Description générée automatiquement">
            <a:extLst>
              <a:ext uri="{FF2B5EF4-FFF2-40B4-BE49-F238E27FC236}">
                <a16:creationId xmlns:a16="http://schemas.microsoft.com/office/drawing/2014/main" id="{C31CF1F2-C389-4CA5-4264-21AD69240AA1}"/>
              </a:ext>
            </a:extLst>
          </p:cNvPr>
          <p:cNvPicPr>
            <a:picLocks noChangeAspect="1"/>
          </p:cNvPicPr>
          <p:nvPr/>
        </p:nvPicPr>
        <p:blipFill>
          <a:blip r:embed="rId4"/>
          <a:stretch>
            <a:fillRect/>
          </a:stretch>
        </p:blipFill>
        <p:spPr>
          <a:xfrm>
            <a:off x="1435595" y="3315854"/>
            <a:ext cx="4214160" cy="3455611"/>
          </a:xfrm>
          <a:prstGeom prst="rect">
            <a:avLst/>
          </a:prstGeom>
        </p:spPr>
      </p:pic>
      <p:pic>
        <p:nvPicPr>
          <p:cNvPr id="5" name="Image 4" descr="Une image contenant texte&#10;&#10;Description générée automatiquement">
            <a:extLst>
              <a:ext uri="{FF2B5EF4-FFF2-40B4-BE49-F238E27FC236}">
                <a16:creationId xmlns:a16="http://schemas.microsoft.com/office/drawing/2014/main" id="{773CDF6B-7679-C590-5D70-36E314CFAD5E}"/>
              </a:ext>
            </a:extLst>
          </p:cNvPr>
          <p:cNvPicPr>
            <a:picLocks noChangeAspect="1"/>
          </p:cNvPicPr>
          <p:nvPr/>
        </p:nvPicPr>
        <p:blipFill>
          <a:blip r:embed="rId5"/>
          <a:stretch>
            <a:fillRect/>
          </a:stretch>
        </p:blipFill>
        <p:spPr>
          <a:xfrm>
            <a:off x="6954106" y="3315854"/>
            <a:ext cx="4638405" cy="3455611"/>
          </a:xfrm>
          <a:prstGeom prst="rect">
            <a:avLst/>
          </a:prstGeom>
        </p:spPr>
      </p:pic>
    </p:spTree>
    <p:extLst>
      <p:ext uri="{BB962C8B-B14F-4D97-AF65-F5344CB8AC3E}">
        <p14:creationId xmlns:p14="http://schemas.microsoft.com/office/powerpoint/2010/main" val="1014720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9"/>
        <p:cNvGrpSpPr/>
        <p:nvPr/>
      </p:nvGrpSpPr>
      <p:grpSpPr>
        <a:xfrm>
          <a:off x="0" y="0"/>
          <a:ext cx="0" cy="0"/>
          <a:chOff x="0" y="0"/>
          <a:chExt cx="0" cy="0"/>
        </a:xfrm>
      </p:grpSpPr>
      <p:sp useBgFill="1">
        <p:nvSpPr>
          <p:cNvPr id="266" name="Rectangle 265">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Google Shape;260;p13"/>
          <p:cNvSpPr txBox="1">
            <a:spLocks noGrp="1"/>
          </p:cNvSpPr>
          <p:nvPr>
            <p:ph type="title"/>
          </p:nvPr>
        </p:nvSpPr>
        <p:spPr>
          <a:xfrm>
            <a:off x="1036685" y="1152144"/>
            <a:ext cx="3794760" cy="3072393"/>
          </a:xfrm>
          <a:prstGeom prst="rect">
            <a:avLst/>
          </a:prstGeom>
        </p:spPr>
        <p:txBody>
          <a:bodyPr spcFirstLastPara="1" vert="horz" lIns="91440" tIns="45720" rIns="91440" bIns="45720" rtlCol="0" anchor="b" anchorCtr="0">
            <a:normAutofit/>
          </a:bodyPr>
          <a:lstStyle/>
          <a:p>
            <a:pPr lvl="0">
              <a:spcBef>
                <a:spcPct val="0"/>
              </a:spcBef>
              <a:buSzPts val="4400"/>
            </a:pPr>
            <a:r>
              <a:rPr lang="en-US" sz="6000" kern="1200" dirty="0">
                <a:solidFill>
                  <a:schemeClr val="tx1"/>
                </a:solidFill>
              </a:rPr>
              <a:t>Mixed Models</a:t>
            </a:r>
            <a:endParaRPr lang="en-US" sz="5600" kern="1200" dirty="0">
              <a:solidFill>
                <a:schemeClr val="tx1"/>
              </a:solidFill>
              <a:latin typeface="+mj-lt"/>
              <a:ea typeface="+mj-ea"/>
              <a:cs typeface="+mj-cs"/>
            </a:endParaRPr>
          </a:p>
        </p:txBody>
      </p:sp>
      <p:grpSp>
        <p:nvGrpSpPr>
          <p:cNvPr id="274" name="Group 273">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75"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 2" descr="Une image contenant table&#10;&#10;Description générée automatiquement">
            <a:extLst>
              <a:ext uri="{FF2B5EF4-FFF2-40B4-BE49-F238E27FC236}">
                <a16:creationId xmlns:a16="http://schemas.microsoft.com/office/drawing/2014/main" id="{52130725-45F9-6550-F991-2833EF3A0BA9}"/>
              </a:ext>
            </a:extLst>
          </p:cNvPr>
          <p:cNvPicPr>
            <a:picLocks noChangeAspect="1"/>
          </p:cNvPicPr>
          <p:nvPr/>
        </p:nvPicPr>
        <p:blipFill>
          <a:blip r:embed="rId3"/>
          <a:stretch>
            <a:fillRect/>
          </a:stretch>
        </p:blipFill>
        <p:spPr>
          <a:xfrm>
            <a:off x="5619404" y="422391"/>
            <a:ext cx="6192981" cy="6038154"/>
          </a:xfrm>
          <a:prstGeom prst="rect">
            <a:avLst/>
          </a:prstGeom>
        </p:spPr>
      </p:pic>
    </p:spTree>
    <p:extLst>
      <p:ext uri="{BB962C8B-B14F-4D97-AF65-F5344CB8AC3E}">
        <p14:creationId xmlns:p14="http://schemas.microsoft.com/office/powerpoint/2010/main" val="433840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1333156bff3_2_121"/>
          <p:cNvSpPr/>
          <p:nvPr/>
        </p:nvSpPr>
        <p:spPr>
          <a:xfrm flipH="1">
            <a:off x="0" y="5349875"/>
            <a:ext cx="12192000" cy="1508125"/>
          </a:xfrm>
          <a:custGeom>
            <a:avLst/>
            <a:gdLst/>
            <a:ahLst/>
            <a:cxnLst/>
            <a:rect l="l" t="t" r="r" b="b"/>
            <a:pathLst>
              <a:path w="12192000" h="1508125" extrusionOk="0">
                <a:moveTo>
                  <a:pt x="0" y="0"/>
                </a:moveTo>
                <a:lnTo>
                  <a:pt x="11437938" y="0"/>
                </a:lnTo>
                <a:lnTo>
                  <a:pt x="12192000" y="754063"/>
                </a:lnTo>
                <a:lnTo>
                  <a:pt x="12192000" y="1508125"/>
                </a:lnTo>
                <a:lnTo>
                  <a:pt x="12192000" y="1508125"/>
                </a:lnTo>
                <a:lnTo>
                  <a:pt x="754063" y="1508125"/>
                </a:lnTo>
                <a:lnTo>
                  <a:pt x="0" y="754063"/>
                </a:lnTo>
                <a:lnTo>
                  <a:pt x="0" y="0"/>
                </a:lnTo>
                <a:close/>
              </a:path>
            </a:pathLst>
          </a:custGeom>
          <a:solidFill>
            <a:srgbClr val="0F452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135" name="Google Shape;135;g1333156bff3_2_121"/>
          <p:cNvPicPr preferRelativeResize="0"/>
          <p:nvPr/>
        </p:nvPicPr>
        <p:blipFill rotWithShape="1">
          <a:blip r:embed="rId3">
            <a:alphaModFix/>
          </a:blip>
          <a:srcRect/>
          <a:stretch/>
        </p:blipFill>
        <p:spPr>
          <a:xfrm>
            <a:off x="11188700" y="5911850"/>
            <a:ext cx="1003300" cy="922337"/>
          </a:xfrm>
          <a:prstGeom prst="rect">
            <a:avLst/>
          </a:prstGeom>
          <a:noFill/>
          <a:ln>
            <a:noFill/>
          </a:ln>
        </p:spPr>
      </p:pic>
      <p:pic>
        <p:nvPicPr>
          <p:cNvPr id="136" name="Google Shape;136;g1333156bff3_2_121"/>
          <p:cNvPicPr preferRelativeResize="0"/>
          <p:nvPr/>
        </p:nvPicPr>
        <p:blipFill rotWithShape="1">
          <a:blip r:embed="rId4">
            <a:alphaModFix/>
          </a:blip>
          <a:srcRect l="11100" t="17572" r="12076" b="17773"/>
          <a:stretch/>
        </p:blipFill>
        <p:spPr>
          <a:xfrm>
            <a:off x="5551487" y="5353050"/>
            <a:ext cx="1773237" cy="1490663"/>
          </a:xfrm>
          <a:prstGeom prst="rect">
            <a:avLst/>
          </a:prstGeom>
          <a:noFill/>
          <a:ln>
            <a:noFill/>
          </a:ln>
        </p:spPr>
      </p:pic>
      <p:sp>
        <p:nvSpPr>
          <p:cNvPr id="137" name="Google Shape;137;g1333156bff3_2_121"/>
          <p:cNvSpPr txBox="1"/>
          <p:nvPr/>
        </p:nvSpPr>
        <p:spPr>
          <a:xfrm>
            <a:off x="485775" y="5508625"/>
            <a:ext cx="48975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D6A300"/>
              </a:buClr>
              <a:buSzPts val="4400"/>
              <a:buFont typeface="Montserrat Black"/>
              <a:buNone/>
            </a:pPr>
            <a:r>
              <a:rPr lang="en-US" sz="4400" b="1" i="0" u="none">
                <a:solidFill>
                  <a:srgbClr val="D6A300"/>
                </a:solidFill>
                <a:latin typeface="Montserrat Black"/>
                <a:ea typeface="Montserrat Black"/>
                <a:cs typeface="Montserrat Black"/>
                <a:sym typeface="Montserrat Black"/>
              </a:rPr>
              <a:t>Motivation</a:t>
            </a:r>
            <a:endParaRPr/>
          </a:p>
        </p:txBody>
      </p:sp>
      <p:sp>
        <p:nvSpPr>
          <p:cNvPr id="138" name="Google Shape;138;g1333156bff3_2_121"/>
          <p:cNvSpPr txBox="1">
            <a:spLocks noGrp="1"/>
          </p:cNvSpPr>
          <p:nvPr>
            <p:ph type="body" idx="1"/>
          </p:nvPr>
        </p:nvSpPr>
        <p:spPr>
          <a:xfrm>
            <a:off x="838200" y="63247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300" b="1">
                <a:latin typeface="Arial"/>
                <a:ea typeface="Arial"/>
                <a:cs typeface="Arial"/>
                <a:sym typeface="Arial"/>
              </a:rPr>
              <a:t>How do people integrate information such that…</a:t>
            </a:r>
            <a:endParaRPr sz="2300" b="1">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2300">
                <a:latin typeface="Arial"/>
                <a:ea typeface="Arial"/>
                <a:cs typeface="Arial"/>
                <a:sym typeface="Arial"/>
              </a:rPr>
              <a:t>•lower-order expectancies regarding </a:t>
            </a:r>
            <a:r>
              <a:rPr lang="en-US" sz="2300" u="sng">
                <a:latin typeface="Arial"/>
                <a:ea typeface="Arial"/>
                <a:cs typeface="Arial"/>
                <a:sym typeface="Arial"/>
              </a:rPr>
              <a:t>infectious risk</a:t>
            </a:r>
            <a:r>
              <a:rPr lang="en-US" sz="2300">
                <a:latin typeface="Arial"/>
                <a:ea typeface="Arial"/>
                <a:cs typeface="Arial"/>
                <a:sym typeface="Arial"/>
              </a:rPr>
              <a:t> and its </a:t>
            </a:r>
            <a:endParaRPr sz="23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2300">
                <a:latin typeface="Arial"/>
                <a:ea typeface="Arial"/>
                <a:cs typeface="Arial"/>
                <a:sym typeface="Arial"/>
              </a:rPr>
              <a:t>transmission are impacted?</a:t>
            </a:r>
            <a:endParaRPr sz="23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2300">
                <a:latin typeface="Arial"/>
                <a:ea typeface="Arial"/>
                <a:cs typeface="Arial"/>
                <a:sym typeface="Arial"/>
              </a:rPr>
              <a:t>•higher-order beliefs about </a:t>
            </a:r>
            <a:r>
              <a:rPr lang="en-US" sz="2300" u="sng">
                <a:latin typeface="Arial"/>
                <a:ea typeface="Arial"/>
                <a:cs typeface="Arial"/>
                <a:sym typeface="Arial"/>
              </a:rPr>
              <a:t>morality</a:t>
            </a:r>
            <a:r>
              <a:rPr lang="en-US" sz="2300">
                <a:latin typeface="Arial"/>
                <a:ea typeface="Arial"/>
                <a:cs typeface="Arial"/>
                <a:sym typeface="Arial"/>
              </a:rPr>
              <a:t> are impacted?</a:t>
            </a:r>
            <a:endParaRPr sz="23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2300">
                <a:latin typeface="Arial"/>
                <a:ea typeface="Arial"/>
                <a:cs typeface="Arial"/>
                <a:sym typeface="Arial"/>
              </a:rPr>
              <a:t>Are these expectancies and beliefs malleable </a:t>
            </a:r>
            <a:endParaRPr sz="23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2300">
                <a:latin typeface="Arial"/>
                <a:ea typeface="Arial"/>
                <a:cs typeface="Arial"/>
                <a:sym typeface="Arial"/>
              </a:rPr>
              <a:t>by updating them with higher-order moral </a:t>
            </a:r>
            <a:endParaRPr sz="23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2300">
                <a:latin typeface="Arial"/>
                <a:ea typeface="Arial"/>
                <a:cs typeface="Arial"/>
                <a:sym typeface="Arial"/>
              </a:rPr>
              <a:t>communication?</a:t>
            </a:r>
            <a:endParaRPr sz="23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2300">
                <a:latin typeface="Arial"/>
                <a:ea typeface="Arial"/>
                <a:cs typeface="Arial"/>
                <a:sym typeface="Arial"/>
              </a:rPr>
              <a:t>…if so, who are the people most susceptible </a:t>
            </a:r>
            <a:endParaRPr sz="23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2300">
                <a:latin typeface="Arial"/>
                <a:ea typeface="Arial"/>
                <a:cs typeface="Arial"/>
                <a:sym typeface="Arial"/>
              </a:rPr>
              <a:t>or resistant to it?</a:t>
            </a:r>
            <a:endParaRPr sz="2300">
              <a:latin typeface="Arial"/>
              <a:ea typeface="Arial"/>
              <a:cs typeface="Arial"/>
              <a:sym typeface="Arial"/>
            </a:endParaRPr>
          </a:p>
          <a:p>
            <a:pPr marL="0" marR="0" lvl="0" indent="0" algn="l" rtl="0">
              <a:lnSpc>
                <a:spcPct val="90000"/>
              </a:lnSpc>
              <a:spcBef>
                <a:spcPts val="1000"/>
              </a:spcBef>
              <a:spcAft>
                <a:spcPts val="0"/>
              </a:spcAft>
              <a:buClr>
                <a:schemeClr val="dk1"/>
              </a:buClr>
              <a:buSzPts val="2400"/>
              <a:buFont typeface="Arial"/>
              <a:buNone/>
            </a:pPr>
            <a:endParaRPr sz="2400">
              <a:latin typeface="Arial"/>
              <a:ea typeface="Arial"/>
              <a:cs typeface="Arial"/>
              <a:sym typeface="Arial"/>
            </a:endParaRPr>
          </a:p>
        </p:txBody>
      </p:sp>
      <p:pic>
        <p:nvPicPr>
          <p:cNvPr id="139" name="Google Shape;139;g1333156bff3_2_121"/>
          <p:cNvPicPr preferRelativeResize="0"/>
          <p:nvPr/>
        </p:nvPicPr>
        <p:blipFill rotWithShape="1">
          <a:blip r:embed="rId5">
            <a:alphaModFix/>
          </a:blip>
          <a:srcRect/>
          <a:stretch/>
        </p:blipFill>
        <p:spPr>
          <a:xfrm>
            <a:off x="9507537" y="288925"/>
            <a:ext cx="2016125" cy="2016125"/>
          </a:xfrm>
          <a:prstGeom prst="rect">
            <a:avLst/>
          </a:prstGeom>
          <a:noFill/>
          <a:ln>
            <a:noFill/>
          </a:ln>
        </p:spPr>
      </p:pic>
      <p:grpSp>
        <p:nvGrpSpPr>
          <p:cNvPr id="140" name="Google Shape;140;g1333156bff3_2_121"/>
          <p:cNvGrpSpPr/>
          <p:nvPr/>
        </p:nvGrpSpPr>
        <p:grpSpPr>
          <a:xfrm>
            <a:off x="7081881" y="2469573"/>
            <a:ext cx="4897512" cy="2514108"/>
            <a:chOff x="3100040" y="1407745"/>
            <a:chExt cx="4961013" cy="2547222"/>
          </a:xfrm>
        </p:grpSpPr>
        <p:pic>
          <p:nvPicPr>
            <p:cNvPr id="141" name="Google Shape;141;g1333156bff3_2_121"/>
            <p:cNvPicPr preferRelativeResize="0"/>
            <p:nvPr/>
          </p:nvPicPr>
          <p:blipFill rotWithShape="1">
            <a:blip r:embed="rId6">
              <a:alphaModFix/>
            </a:blip>
            <a:srcRect l="33251" r="1780" b="49446"/>
            <a:stretch/>
          </p:blipFill>
          <p:spPr>
            <a:xfrm>
              <a:off x="3100040" y="1407745"/>
              <a:ext cx="3248722" cy="2547222"/>
            </a:xfrm>
            <a:prstGeom prst="rect">
              <a:avLst/>
            </a:prstGeom>
            <a:noFill/>
            <a:ln>
              <a:noFill/>
            </a:ln>
          </p:spPr>
        </p:pic>
        <p:pic>
          <p:nvPicPr>
            <p:cNvPr id="142" name="Google Shape;142;g1333156bff3_2_121"/>
            <p:cNvPicPr preferRelativeResize="0"/>
            <p:nvPr/>
          </p:nvPicPr>
          <p:blipFill rotWithShape="1">
            <a:blip r:embed="rId6">
              <a:alphaModFix/>
            </a:blip>
            <a:srcRect l="65756" t="50000"/>
            <a:stretch/>
          </p:blipFill>
          <p:spPr>
            <a:xfrm>
              <a:off x="6348762" y="1407745"/>
              <a:ext cx="1712291" cy="2547222"/>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9"/>
        <p:cNvGrpSpPr/>
        <p:nvPr/>
      </p:nvGrpSpPr>
      <p:grpSpPr>
        <a:xfrm>
          <a:off x="0" y="0"/>
          <a:ext cx="0" cy="0"/>
          <a:chOff x="0" y="0"/>
          <a:chExt cx="0" cy="0"/>
        </a:xfrm>
      </p:grpSpPr>
      <p:sp useBgFill="1">
        <p:nvSpPr>
          <p:cNvPr id="265" name="Rectangle 264">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Google Shape;260;p13"/>
          <p:cNvSpPr txBox="1">
            <a:spLocks noGrp="1"/>
          </p:cNvSpPr>
          <p:nvPr>
            <p:ph type="title"/>
          </p:nvPr>
        </p:nvSpPr>
        <p:spPr>
          <a:xfrm>
            <a:off x="1036685" y="1152144"/>
            <a:ext cx="3794760" cy="3072393"/>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dk1"/>
              </a:buClr>
              <a:buSzPts val="4400"/>
            </a:pPr>
            <a:r>
              <a:rPr lang="en-US" sz="5600" kern="1200">
                <a:solidFill>
                  <a:schemeClr val="tx1"/>
                </a:solidFill>
                <a:latin typeface="+mj-lt"/>
                <a:ea typeface="+mj-ea"/>
                <a:cs typeface="+mj-cs"/>
              </a:rPr>
              <a:t>Mixed Models</a:t>
            </a:r>
          </a:p>
        </p:txBody>
      </p:sp>
      <p:grpSp>
        <p:nvGrpSpPr>
          <p:cNvPr id="273" name="Group 272">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74"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 2" descr="Une image contenant table&#10;&#10;Description générée automatiquement">
            <a:extLst>
              <a:ext uri="{FF2B5EF4-FFF2-40B4-BE49-F238E27FC236}">
                <a16:creationId xmlns:a16="http://schemas.microsoft.com/office/drawing/2014/main" id="{0068ED55-0F62-9F21-6FE3-8D695B0E9ED3}"/>
              </a:ext>
            </a:extLst>
          </p:cNvPr>
          <p:cNvPicPr>
            <a:picLocks noChangeAspect="1"/>
          </p:cNvPicPr>
          <p:nvPr/>
        </p:nvPicPr>
        <p:blipFill>
          <a:blip r:embed="rId3"/>
          <a:stretch>
            <a:fillRect/>
          </a:stretch>
        </p:blipFill>
        <p:spPr>
          <a:xfrm>
            <a:off x="5619404" y="546250"/>
            <a:ext cx="6192981" cy="5790436"/>
          </a:xfrm>
          <a:prstGeom prst="rect">
            <a:avLst/>
          </a:prstGeom>
        </p:spPr>
      </p:pic>
    </p:spTree>
    <p:extLst>
      <p:ext uri="{BB962C8B-B14F-4D97-AF65-F5344CB8AC3E}">
        <p14:creationId xmlns:p14="http://schemas.microsoft.com/office/powerpoint/2010/main" val="15697138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9"/>
        <p:cNvGrpSpPr/>
        <p:nvPr/>
      </p:nvGrpSpPr>
      <p:grpSpPr>
        <a:xfrm>
          <a:off x="0" y="0"/>
          <a:ext cx="0" cy="0"/>
          <a:chOff x="0" y="0"/>
          <a:chExt cx="0" cy="0"/>
        </a:xfrm>
      </p:grpSpPr>
      <p:sp>
        <p:nvSpPr>
          <p:cNvPr id="265" name="Rectangle 26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Google Shape;260;p13"/>
          <p:cNvSpPr txBox="1">
            <a:spLocks noGrp="1"/>
          </p:cNvSpPr>
          <p:nvPr>
            <p:ph type="title"/>
          </p:nvPr>
        </p:nvSpPr>
        <p:spPr>
          <a:xfrm>
            <a:off x="546351" y="433545"/>
            <a:ext cx="11139854" cy="930447"/>
          </a:xfrm>
          <a:prstGeom prst="rect">
            <a:avLst/>
          </a:prstGeom>
        </p:spPr>
        <p:txBody>
          <a:bodyPr spcFirstLastPara="1" vert="horz" lIns="91440" tIns="45720" rIns="91440" bIns="45720" rtlCol="0" anchor="b" anchorCtr="0">
            <a:normAutofit/>
          </a:bodyPr>
          <a:lstStyle/>
          <a:p>
            <a:pPr marL="0" lvl="0" indent="0" algn="ctr">
              <a:spcBef>
                <a:spcPct val="0"/>
              </a:spcBef>
              <a:spcAft>
                <a:spcPts val="0"/>
              </a:spcAft>
              <a:buClr>
                <a:schemeClr val="dk1"/>
              </a:buClr>
              <a:buSzPts val="4400"/>
            </a:pPr>
            <a:r>
              <a:rPr lang="en-US" sz="5400" kern="1200">
                <a:solidFill>
                  <a:srgbClr val="FFFFFF"/>
                </a:solidFill>
                <a:latin typeface="+mj-lt"/>
                <a:ea typeface="+mj-ea"/>
                <a:cs typeface="+mj-cs"/>
              </a:rPr>
              <a:t>Morality and Covid</a:t>
            </a:r>
          </a:p>
        </p:txBody>
      </p:sp>
      <p:cxnSp>
        <p:nvCxnSpPr>
          <p:cNvPr id="267" name="Straight Connector 26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5DC7343C-78C6-FE7B-3B53-BC36E8ABEF66}"/>
              </a:ext>
            </a:extLst>
          </p:cNvPr>
          <p:cNvPicPr>
            <a:picLocks noChangeAspect="1"/>
          </p:cNvPicPr>
          <p:nvPr/>
        </p:nvPicPr>
        <p:blipFill>
          <a:blip r:embed="rId3"/>
          <a:stretch>
            <a:fillRect/>
          </a:stretch>
        </p:blipFill>
        <p:spPr>
          <a:xfrm>
            <a:off x="331567" y="2741122"/>
            <a:ext cx="5455917" cy="3369028"/>
          </a:xfrm>
          <a:prstGeom prst="rect">
            <a:avLst/>
          </a:prstGeom>
        </p:spPr>
      </p:pic>
      <p:cxnSp>
        <p:nvCxnSpPr>
          <p:cNvPr id="269" name="Straight Connector 26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81262687-25ED-2421-D4EF-EF5F4E5B5491}"/>
              </a:ext>
            </a:extLst>
          </p:cNvPr>
          <p:cNvPicPr>
            <a:picLocks noChangeAspect="1"/>
          </p:cNvPicPr>
          <p:nvPr/>
        </p:nvPicPr>
        <p:blipFill>
          <a:blip r:embed="rId4"/>
          <a:stretch>
            <a:fillRect/>
          </a:stretch>
        </p:blipFill>
        <p:spPr>
          <a:xfrm>
            <a:off x="6445073" y="2741122"/>
            <a:ext cx="5455917" cy="3369028"/>
          </a:xfrm>
          <a:prstGeom prst="rect">
            <a:avLst/>
          </a:prstGeom>
        </p:spPr>
      </p:pic>
    </p:spTree>
    <p:extLst>
      <p:ext uri="{BB962C8B-B14F-4D97-AF65-F5344CB8AC3E}">
        <p14:creationId xmlns:p14="http://schemas.microsoft.com/office/powerpoint/2010/main" val="12769164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17"/>
          <p:cNvPicPr preferRelativeResize="0"/>
          <p:nvPr/>
        </p:nvPicPr>
        <p:blipFill rotWithShape="1">
          <a:blip r:embed="rId3">
            <a:alphaModFix/>
          </a:blip>
          <a:srcRect/>
          <a:stretch/>
        </p:blipFill>
        <p:spPr>
          <a:xfrm>
            <a:off x="257175" y="128588"/>
            <a:ext cx="1738313" cy="2360612"/>
          </a:xfrm>
          <a:prstGeom prst="rect">
            <a:avLst/>
          </a:prstGeom>
          <a:noFill/>
          <a:ln>
            <a:noFill/>
          </a:ln>
        </p:spPr>
      </p:pic>
      <p:pic>
        <p:nvPicPr>
          <p:cNvPr id="268" name="Google Shape;268;p17"/>
          <p:cNvPicPr preferRelativeResize="0"/>
          <p:nvPr/>
        </p:nvPicPr>
        <p:blipFill rotWithShape="1">
          <a:blip r:embed="rId4">
            <a:alphaModFix/>
          </a:blip>
          <a:srcRect/>
          <a:stretch/>
        </p:blipFill>
        <p:spPr>
          <a:xfrm>
            <a:off x="257175" y="128588"/>
            <a:ext cx="1738313" cy="173037"/>
          </a:xfrm>
          <a:prstGeom prst="rect">
            <a:avLst/>
          </a:prstGeom>
          <a:noFill/>
          <a:ln>
            <a:noFill/>
          </a:ln>
        </p:spPr>
      </p:pic>
      <p:sp>
        <p:nvSpPr>
          <p:cNvPr id="269" name="Google Shape;269;p17"/>
          <p:cNvSpPr txBox="1"/>
          <p:nvPr/>
        </p:nvSpPr>
        <p:spPr>
          <a:xfrm>
            <a:off x="257175" y="2820988"/>
            <a:ext cx="3846513" cy="12001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Arial"/>
                <a:ea typeface="Arial"/>
                <a:cs typeface="Arial"/>
                <a:sym typeface="Arial"/>
              </a:rPr>
              <a:t>Individual Difference Variables:</a:t>
            </a:r>
            <a:endParaRPr/>
          </a:p>
          <a:p>
            <a:pPr marL="0" marR="0" lvl="0" indent="0" algn="l" rtl="0">
              <a:spcBef>
                <a:spcPts val="0"/>
              </a:spcBef>
              <a:spcAft>
                <a:spcPts val="0"/>
              </a:spcAft>
              <a:buNone/>
            </a:pPr>
            <a:endParaRPr sz="1800" b="1" i="0" u="none" strike="noStrike" cap="none">
              <a:solidFill>
                <a:schemeClr val="dk1"/>
              </a:solidFill>
              <a:latin typeface="Arial"/>
              <a:ea typeface="Arial"/>
              <a:cs typeface="Arial"/>
              <a:sym typeface="Arial"/>
            </a:endParaRPr>
          </a:p>
          <a:p>
            <a:pPr marL="0" marR="0" lvl="0" indent="-114300" algn="l" rtl="0">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Average State Social-Vigilance</a:t>
            </a:r>
            <a:endParaRPr/>
          </a:p>
          <a:p>
            <a:pPr marL="0" marR="0" lvl="0" indent="-114300" algn="l" rtl="0">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State Social-Vigilance Variability</a:t>
            </a:r>
            <a:endParaRPr/>
          </a:p>
        </p:txBody>
      </p:sp>
      <p:sp>
        <p:nvSpPr>
          <p:cNvPr id="270" name="Google Shape;270;p17"/>
          <p:cNvSpPr txBox="1"/>
          <p:nvPr/>
        </p:nvSpPr>
        <p:spPr>
          <a:xfrm>
            <a:off x="5556250" y="0"/>
            <a:ext cx="701357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Arial"/>
                <a:ea typeface="Arial"/>
                <a:cs typeface="Arial"/>
                <a:sym typeface="Arial"/>
              </a:rPr>
              <a:t>Automatous Responding:			Learning:</a:t>
            </a:r>
            <a:endParaRPr sz="1800" b="0" i="0" u="none" strike="noStrike" cap="none">
              <a:solidFill>
                <a:schemeClr val="dk1"/>
              </a:solidFill>
              <a:latin typeface="Arial"/>
              <a:ea typeface="Arial"/>
              <a:cs typeface="Arial"/>
              <a:sym typeface="Arial"/>
            </a:endParaRPr>
          </a:p>
        </p:txBody>
      </p:sp>
      <p:graphicFrame>
        <p:nvGraphicFramePr>
          <p:cNvPr id="271" name="Google Shape;271;p17"/>
          <p:cNvGraphicFramePr/>
          <p:nvPr/>
        </p:nvGraphicFramePr>
        <p:xfrm>
          <a:off x="5019814" y="369332"/>
          <a:ext cx="3696502" cy="224488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72" name="Google Shape;272;p17"/>
          <p:cNvGraphicFramePr/>
          <p:nvPr/>
        </p:nvGraphicFramePr>
        <p:xfrm>
          <a:off x="5019814" y="2614219"/>
          <a:ext cx="3696502" cy="200603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73" name="Google Shape;273;p17"/>
          <p:cNvGraphicFramePr/>
          <p:nvPr/>
        </p:nvGraphicFramePr>
        <p:xfrm>
          <a:off x="5019814" y="4498274"/>
          <a:ext cx="3696502" cy="208543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74" name="Google Shape;274;p17"/>
          <p:cNvGraphicFramePr/>
          <p:nvPr/>
        </p:nvGraphicFramePr>
        <p:xfrm>
          <a:off x="8723408" y="444746"/>
          <a:ext cx="3468592" cy="237555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75" name="Google Shape;275;p17"/>
          <p:cNvGraphicFramePr/>
          <p:nvPr/>
        </p:nvGraphicFramePr>
        <p:xfrm>
          <a:off x="8723408" y="2614219"/>
          <a:ext cx="3468592" cy="2006032"/>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76" name="Google Shape;276;p17"/>
          <p:cNvGraphicFramePr/>
          <p:nvPr/>
        </p:nvGraphicFramePr>
        <p:xfrm>
          <a:off x="8716272" y="4498274"/>
          <a:ext cx="3475727" cy="2085436"/>
        </p:xfrm>
        <a:graphic>
          <a:graphicData uri="http://schemas.openxmlformats.org/drawingml/2006/chart">
            <c:chart xmlns:c="http://schemas.openxmlformats.org/drawingml/2006/chart" xmlns:r="http://schemas.openxmlformats.org/officeDocument/2006/relationships" r:id="rId10"/>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Hypotheses</a:t>
            </a:r>
            <a:endParaRPr/>
          </a:p>
        </p:txBody>
      </p:sp>
      <p:sp>
        <p:nvSpPr>
          <p:cNvPr id="282" name="Google Shape;282;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457200" marR="0" lvl="0" indent="-228600" algn="l" rtl="0">
              <a:lnSpc>
                <a:spcPct val="90000"/>
              </a:lnSpc>
              <a:spcBef>
                <a:spcPts val="0"/>
              </a:spcBef>
              <a:spcAft>
                <a:spcPts val="0"/>
              </a:spcAft>
              <a:buClr>
                <a:schemeClr val="dk1"/>
              </a:buClr>
              <a:buSzPct val="100000"/>
              <a:buChar char="•"/>
            </a:pPr>
            <a:r>
              <a:rPr lang="en-US" sz="1800">
                <a:latin typeface="Times New Roman"/>
                <a:ea typeface="Times New Roman"/>
                <a:cs typeface="Times New Roman"/>
                <a:sym typeface="Times New Roman"/>
              </a:rPr>
              <a:t>H1a. Can observed situational cues such as the hoarding of certain objects or the perceived race of a person produce a "devil effect", negatively influencing moral judgments and subsequently “spilling over” into the socially-divisive judgments about other people's potential to contract and transmit COVID-19?</a:t>
            </a:r>
            <a:endParaRPr/>
          </a:p>
          <a:p>
            <a:pPr marL="457200" marR="0" lvl="0" indent="-228600" algn="l" rtl="0">
              <a:lnSpc>
                <a:spcPct val="90000"/>
              </a:lnSpc>
              <a:spcBef>
                <a:spcPts val="0"/>
              </a:spcBef>
              <a:spcAft>
                <a:spcPts val="0"/>
              </a:spcAft>
              <a:buClr>
                <a:schemeClr val="dk1"/>
              </a:buClr>
              <a:buSzPct val="100000"/>
              <a:buChar char="•"/>
            </a:pPr>
            <a:r>
              <a:rPr lang="en-US" sz="1800">
                <a:latin typeface="Times New Roman"/>
                <a:ea typeface="Times New Roman"/>
                <a:cs typeface="Times New Roman"/>
                <a:sym typeface="Times New Roman"/>
              </a:rPr>
              <a:t>H1b. Are morality judgments about the self stable (i.e., invariant across situations) by contrast?</a:t>
            </a:r>
            <a:endParaRPr/>
          </a:p>
          <a:p>
            <a:pPr marL="228600" marR="0" lvl="0" indent="0" algn="l" rtl="0">
              <a:lnSpc>
                <a:spcPct val="90000"/>
              </a:lnSpc>
              <a:spcBef>
                <a:spcPts val="0"/>
              </a:spcBef>
              <a:spcAft>
                <a:spcPts val="0"/>
              </a:spcAft>
              <a:buClr>
                <a:schemeClr val="dk1"/>
              </a:buClr>
              <a:buSzPct val="100000"/>
              <a:buNone/>
            </a:pPr>
            <a:r>
              <a:rPr lang="en-US" sz="1800">
                <a:latin typeface="Times New Roman"/>
                <a:ea typeface="Times New Roman"/>
                <a:cs typeface="Times New Roman"/>
                <a:sym typeface="Times New Roman"/>
              </a:rPr>
              <a:t> </a:t>
            </a:r>
            <a:endParaRPr/>
          </a:p>
          <a:p>
            <a:pPr marL="457200" marR="0" lvl="0" indent="-228600" algn="l" rtl="0">
              <a:lnSpc>
                <a:spcPct val="90000"/>
              </a:lnSpc>
              <a:spcBef>
                <a:spcPts val="0"/>
              </a:spcBef>
              <a:spcAft>
                <a:spcPts val="0"/>
              </a:spcAft>
              <a:buClr>
                <a:schemeClr val="dk1"/>
              </a:buClr>
              <a:buSzPct val="100000"/>
              <a:buChar char="•"/>
            </a:pPr>
            <a:r>
              <a:rPr lang="en-US" sz="1800">
                <a:latin typeface="Times New Roman"/>
                <a:ea typeface="Times New Roman"/>
                <a:cs typeface="Times New Roman"/>
                <a:sym typeface="Times New Roman"/>
              </a:rPr>
              <a:t>H2a. Do reported patterns of judgments reflect something akin to a fundamental attribution error, whereby individuals rate themselves as more moral (self-targeted moral-favoritism) and others as less moral (other-targeted moral-denigration), and therefore less prone to contracting and transmitting COVID-19 than others? </a:t>
            </a:r>
            <a:endParaRPr/>
          </a:p>
          <a:p>
            <a:pPr marL="457200" marR="0" lvl="0" indent="-228600" algn="l" rtl="0">
              <a:lnSpc>
                <a:spcPct val="90000"/>
              </a:lnSpc>
              <a:spcBef>
                <a:spcPts val="0"/>
              </a:spcBef>
              <a:spcAft>
                <a:spcPts val="0"/>
              </a:spcAft>
              <a:buClr>
                <a:schemeClr val="dk1"/>
              </a:buClr>
              <a:buSzPct val="100000"/>
              <a:buChar char="•"/>
            </a:pPr>
            <a:r>
              <a:rPr lang="en-US" sz="1800">
                <a:latin typeface="Times New Roman"/>
                <a:ea typeface="Times New Roman"/>
                <a:cs typeface="Times New Roman"/>
                <a:sym typeface="Times New Roman"/>
              </a:rPr>
              <a:t>H2b.  Is self-targeted moral-favoritism or other-targeted moral-denigration more responsible for increases in judgments about other people's potential to contract and transmit COVID-19?</a:t>
            </a:r>
            <a:endParaRPr/>
          </a:p>
          <a:p>
            <a:pPr marL="457200" marR="0" lvl="0" indent="-228600" algn="l" rtl="0">
              <a:lnSpc>
                <a:spcPct val="90000"/>
              </a:lnSpc>
              <a:spcBef>
                <a:spcPts val="0"/>
              </a:spcBef>
              <a:spcAft>
                <a:spcPts val="0"/>
              </a:spcAft>
              <a:buClr>
                <a:schemeClr val="dk1"/>
              </a:buClr>
              <a:buSzPct val="100000"/>
              <a:buChar char="•"/>
            </a:pPr>
            <a:r>
              <a:rPr lang="en-US" sz="1800">
                <a:latin typeface="Times New Roman"/>
                <a:ea typeface="Times New Roman"/>
                <a:cs typeface="Times New Roman"/>
                <a:sym typeface="Times New Roman"/>
              </a:rPr>
              <a:t>H2c. Does self-targeted moral-favoritism drive other-targeted moral-denigration?</a:t>
            </a:r>
            <a:endParaRPr/>
          </a:p>
          <a:p>
            <a:pPr marL="228600" marR="0" lvl="0" indent="0" algn="l" rtl="0">
              <a:lnSpc>
                <a:spcPct val="90000"/>
              </a:lnSpc>
              <a:spcBef>
                <a:spcPts val="0"/>
              </a:spcBef>
              <a:spcAft>
                <a:spcPts val="0"/>
              </a:spcAft>
              <a:buClr>
                <a:schemeClr val="dk1"/>
              </a:buClr>
              <a:buSzPct val="100000"/>
              <a:buNone/>
            </a:pPr>
            <a:endParaRPr sz="1800">
              <a:latin typeface="Times New Roman"/>
              <a:ea typeface="Times New Roman"/>
              <a:cs typeface="Times New Roman"/>
              <a:sym typeface="Times New Roman"/>
            </a:endParaRPr>
          </a:p>
          <a:p>
            <a:pPr marL="457200" marR="0" lvl="0" indent="-228600" algn="l" rtl="0">
              <a:lnSpc>
                <a:spcPct val="90000"/>
              </a:lnSpc>
              <a:spcBef>
                <a:spcPts val="0"/>
              </a:spcBef>
              <a:spcAft>
                <a:spcPts val="0"/>
              </a:spcAft>
              <a:buClr>
                <a:schemeClr val="dk1"/>
              </a:buClr>
              <a:buSzPct val="100000"/>
              <a:buChar char="•"/>
            </a:pPr>
            <a:r>
              <a:rPr lang="en-US" sz="1800">
                <a:latin typeface="Times New Roman"/>
                <a:ea typeface="Times New Roman"/>
                <a:cs typeface="Times New Roman"/>
                <a:sym typeface="Times New Roman"/>
              </a:rPr>
              <a:t>H3a. Does people reduce their attributions of COVID-19 contraction and transmission probability after learning prosocial information about a person by mitigating other-targeted moral denigration?</a:t>
            </a:r>
            <a:endParaRPr/>
          </a:p>
          <a:p>
            <a:pPr marL="457200" marR="0" lvl="0" indent="-228600" algn="l" rtl="0">
              <a:lnSpc>
                <a:spcPct val="90000"/>
              </a:lnSpc>
              <a:spcBef>
                <a:spcPts val="0"/>
              </a:spcBef>
              <a:spcAft>
                <a:spcPts val="0"/>
              </a:spcAft>
              <a:buClr>
                <a:schemeClr val="dk1"/>
              </a:buClr>
              <a:buSzPct val="100000"/>
              <a:buChar char="•"/>
            </a:pPr>
            <a:r>
              <a:rPr lang="en-US" sz="1800">
                <a:latin typeface="Times New Roman"/>
                <a:ea typeface="Times New Roman"/>
                <a:cs typeface="Times New Roman"/>
                <a:sym typeface="Times New Roman"/>
              </a:rPr>
              <a:t>H3b. Does self-targeted moral-favoritism maintain other-targeted moral-denigration and reduce learning effects due to prosocial information?</a:t>
            </a:r>
            <a:endParaRPr/>
          </a:p>
          <a:p>
            <a:pPr marL="228600" marR="0" lvl="0" indent="0" algn="l" rtl="0">
              <a:lnSpc>
                <a:spcPct val="90000"/>
              </a:lnSpc>
              <a:spcBef>
                <a:spcPts val="0"/>
              </a:spcBef>
              <a:spcAft>
                <a:spcPts val="0"/>
              </a:spcAft>
              <a:buClr>
                <a:schemeClr val="dk1"/>
              </a:buClr>
              <a:buSzPct val="100000"/>
              <a:buNone/>
            </a:pPr>
            <a:endParaRPr sz="1800">
              <a:latin typeface="Times New Roman"/>
              <a:ea typeface="Times New Roman"/>
              <a:cs typeface="Times New Roman"/>
              <a:sym typeface="Times New Roman"/>
            </a:endParaRPr>
          </a:p>
          <a:p>
            <a:pPr marL="457200" marR="0" lvl="0" indent="-228600" algn="l" rtl="0">
              <a:lnSpc>
                <a:spcPct val="90000"/>
              </a:lnSpc>
              <a:spcBef>
                <a:spcPts val="0"/>
              </a:spcBef>
              <a:spcAft>
                <a:spcPts val="0"/>
              </a:spcAft>
              <a:buClr>
                <a:schemeClr val="dk1"/>
              </a:buClr>
              <a:buSzPct val="100000"/>
              <a:buChar char="•"/>
            </a:pPr>
            <a:r>
              <a:rPr lang="en-US" sz="1800">
                <a:latin typeface="Times New Roman"/>
                <a:ea typeface="Times New Roman"/>
                <a:cs typeface="Times New Roman"/>
                <a:sym typeface="Times New Roman"/>
              </a:rPr>
              <a:t>H4. In the context of COVID-19, are there differences in cue-based situational judgments about others and the self between Chinese and Whites, especially when the target is perceived to be Chinese compared to if they are perceived to be White, Black/African American, or Indian/Sri-Lankan?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Hypotheses</a:t>
            </a:r>
            <a:endParaRPr/>
          </a:p>
        </p:txBody>
      </p:sp>
      <p:sp>
        <p:nvSpPr>
          <p:cNvPr id="288" name="Google Shape;288;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90000"/>
              </a:lnSpc>
              <a:spcBef>
                <a:spcPts val="0"/>
              </a:spcBef>
              <a:spcAft>
                <a:spcPts val="0"/>
              </a:spcAft>
              <a:buClr>
                <a:schemeClr val="dk1"/>
              </a:buClr>
              <a:buSzPts val="1800"/>
              <a:buChar char="•"/>
            </a:pPr>
            <a:r>
              <a:rPr lang="en-US" sz="1800">
                <a:latin typeface="Times New Roman"/>
                <a:ea typeface="Times New Roman"/>
                <a:cs typeface="Times New Roman"/>
                <a:sym typeface="Times New Roman"/>
              </a:rPr>
              <a:t>H1a. Can observed situational cues such as the hoarding of certain objects or the perceived race of a person produce a "devil effect", negatively influencing moral judgments and subsequently “spilling over” into the socially-divisive judgments about other people's potential to contract and transmit COVID-19?</a:t>
            </a:r>
            <a:endParaRPr/>
          </a:p>
          <a:p>
            <a:pPr marL="228600" lvl="0" indent="0" algn="l" rtl="0">
              <a:lnSpc>
                <a:spcPct val="90000"/>
              </a:lnSpc>
              <a:spcBef>
                <a:spcPts val="0"/>
              </a:spcBef>
              <a:spcAft>
                <a:spcPts val="0"/>
              </a:spcAft>
              <a:buClr>
                <a:schemeClr val="dk1"/>
              </a:buClr>
              <a:buSzPts val="1800"/>
              <a:buNone/>
            </a:pPr>
            <a:endParaRPr sz="1800">
              <a:latin typeface="Times New Roman"/>
              <a:ea typeface="Times New Roman"/>
              <a:cs typeface="Times New Roman"/>
              <a:sym typeface="Times New Roman"/>
            </a:endParaRPr>
          </a:p>
          <a:p>
            <a:pPr marL="228600" lvl="0" indent="0" algn="l" rtl="0">
              <a:lnSpc>
                <a:spcPct val="90000"/>
              </a:lnSpc>
              <a:spcBef>
                <a:spcPts val="0"/>
              </a:spcBef>
              <a:spcAft>
                <a:spcPts val="0"/>
              </a:spcAft>
              <a:buClr>
                <a:schemeClr val="dk1"/>
              </a:buClr>
              <a:buSzPts val="1800"/>
              <a:buNone/>
            </a:pPr>
            <a:r>
              <a:rPr lang="en-US" sz="1800">
                <a:latin typeface="Times New Roman"/>
                <a:ea typeface="Times New Roman"/>
                <a:cs typeface="Times New Roman"/>
                <a:sym typeface="Times New Roman"/>
              </a:rPr>
              <a:t>H1a. Multilevel (level 2 vignette-level observations nested within level 1 participant), multivariate path analysis regressing Other-Targeted COVID-19 Contraction Probability and Other-Targeted COVID-19 Transmission Probability (while correlated with one another) onto the interaction between Race-cue (dummy-coded with American-Name as the reference) x Hoarding-Cue (dummy-coded with Baby Formula as the reference) and their main-effects, as well as the main effects of Age, Location, and Store-Type, mediated by Other-Targeted Moral Judgments.</a:t>
            </a:r>
            <a:endParaRPr/>
          </a:p>
          <a:p>
            <a:pPr marL="228600" lvl="0" indent="0" algn="l" rtl="0">
              <a:lnSpc>
                <a:spcPct val="90000"/>
              </a:lnSpc>
              <a:spcBef>
                <a:spcPts val="0"/>
              </a:spcBef>
              <a:spcAft>
                <a:spcPts val="0"/>
              </a:spcAft>
              <a:buClr>
                <a:schemeClr val="dk1"/>
              </a:buClr>
              <a:buSzPts val="1800"/>
              <a:buNone/>
            </a:pPr>
            <a:endParaRPr sz="1800">
              <a:latin typeface="Times New Roman"/>
              <a:ea typeface="Times New Roman"/>
              <a:cs typeface="Times New Roman"/>
              <a:sym typeface="Times New Roman"/>
            </a:endParaRPr>
          </a:p>
          <a:p>
            <a:pPr marL="228600" lvl="0" indent="0" algn="l" rtl="0">
              <a:lnSpc>
                <a:spcPct val="90000"/>
              </a:lnSpc>
              <a:spcBef>
                <a:spcPts val="0"/>
              </a:spcBef>
              <a:spcAft>
                <a:spcPts val="0"/>
              </a:spcAft>
              <a:buClr>
                <a:schemeClr val="dk1"/>
              </a:buClr>
              <a:buSzPts val="1800"/>
              <a:buNone/>
            </a:pPr>
            <a:r>
              <a:rPr lang="en-US" sz="1800">
                <a:latin typeface="Times New Roman"/>
                <a:ea typeface="Times New Roman"/>
                <a:cs typeface="Times New Roman"/>
                <a:sym typeface="Times New Roman"/>
              </a:rPr>
              <a:t>Model may be rerun pruning non-significant effects of Age, Location, Store-Type, and the correlation between Other-Targeted COVID-19 Contraction Probability and Other-Targeted COVID-19 Transmission Probability. Model may be further rerun compressing Hoarding-cue into 2-levels (Morally-Condonable (ref.) vs. Morally-Questionable).</a:t>
            </a:r>
            <a:endParaRPr/>
          </a:p>
          <a:p>
            <a:pPr marL="228600" lvl="0" indent="0" algn="l" rtl="0">
              <a:lnSpc>
                <a:spcPct val="90000"/>
              </a:lnSpc>
              <a:spcBef>
                <a:spcPts val="0"/>
              </a:spcBef>
              <a:spcAft>
                <a:spcPts val="0"/>
              </a:spcAft>
              <a:buClr>
                <a:schemeClr val="dk1"/>
              </a:buClr>
              <a:buSzPts val="1800"/>
              <a:buNone/>
            </a:pPr>
            <a:endParaRPr sz="1800">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Hypotheses</a:t>
            </a:r>
            <a:endParaRPr/>
          </a:p>
        </p:txBody>
      </p:sp>
      <p:sp>
        <p:nvSpPr>
          <p:cNvPr id="294" name="Google Shape;294;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90000"/>
              </a:lnSpc>
              <a:spcBef>
                <a:spcPts val="0"/>
              </a:spcBef>
              <a:spcAft>
                <a:spcPts val="0"/>
              </a:spcAft>
              <a:buClr>
                <a:schemeClr val="dk1"/>
              </a:buClr>
              <a:buSzPts val="1800"/>
              <a:buChar char="•"/>
            </a:pPr>
            <a:r>
              <a:rPr lang="en-US" sz="1800">
                <a:latin typeface="Times New Roman"/>
                <a:ea typeface="Times New Roman"/>
                <a:cs typeface="Times New Roman"/>
                <a:sym typeface="Times New Roman"/>
              </a:rPr>
              <a:t>H1b. Are morality judgments about the self stable (i.e., invariant across situations) by contrast?</a:t>
            </a:r>
            <a:endParaRPr/>
          </a:p>
          <a:p>
            <a:pPr marL="228600" marR="0" lvl="0" indent="0" algn="l" rtl="0">
              <a:lnSpc>
                <a:spcPct val="90000"/>
              </a:lnSpc>
              <a:spcBef>
                <a:spcPts val="0"/>
              </a:spcBef>
              <a:spcAft>
                <a:spcPts val="0"/>
              </a:spcAft>
              <a:buClr>
                <a:schemeClr val="dk1"/>
              </a:buClr>
              <a:buSzPts val="1800"/>
              <a:buNone/>
            </a:pPr>
            <a:r>
              <a:rPr lang="en-US" sz="1800">
                <a:latin typeface="Times New Roman"/>
                <a:ea typeface="Times New Roman"/>
                <a:cs typeface="Times New Roman"/>
                <a:sym typeface="Times New Roman"/>
              </a:rPr>
              <a:t> </a:t>
            </a:r>
            <a:endParaRPr/>
          </a:p>
          <a:p>
            <a:pPr marL="228600" marR="0" lvl="0" indent="0" algn="l" rtl="0">
              <a:lnSpc>
                <a:spcPct val="90000"/>
              </a:lnSpc>
              <a:spcBef>
                <a:spcPts val="0"/>
              </a:spcBef>
              <a:spcAft>
                <a:spcPts val="0"/>
              </a:spcAft>
              <a:buClr>
                <a:schemeClr val="dk1"/>
              </a:buClr>
              <a:buSzPts val="1800"/>
              <a:buNone/>
            </a:pPr>
            <a:r>
              <a:rPr lang="en-US" sz="1800">
                <a:latin typeface="Times New Roman"/>
                <a:ea typeface="Times New Roman"/>
                <a:cs typeface="Times New Roman"/>
                <a:sym typeface="Times New Roman"/>
              </a:rPr>
              <a:t>Multilevel (level 2 vignette-level observations nested within level 1 participant) path analysis regressing Self-Targeted Moral Judgments onto the interaction between Race-cue (dummy-coded with American-Name as the reference) x Hoarding-cue (dummy-coded with Baby Formula as the reference) and their main-effects, as well as the main effects of Age, Location, and Store-Type</a:t>
            </a:r>
            <a:endParaRPr/>
          </a:p>
          <a:p>
            <a:pPr marL="228600" marR="0" lvl="0" indent="0" algn="l" rtl="0">
              <a:lnSpc>
                <a:spcPct val="90000"/>
              </a:lnSpc>
              <a:spcBef>
                <a:spcPts val="0"/>
              </a:spcBef>
              <a:spcAft>
                <a:spcPts val="0"/>
              </a:spcAft>
              <a:buClr>
                <a:schemeClr val="dk1"/>
              </a:buClr>
              <a:buSzPts val="1800"/>
              <a:buNone/>
            </a:pPr>
            <a:endParaRPr sz="1800">
              <a:latin typeface="Times New Roman"/>
              <a:ea typeface="Times New Roman"/>
              <a:cs typeface="Times New Roman"/>
              <a:sym typeface="Times New Roman"/>
            </a:endParaRPr>
          </a:p>
          <a:p>
            <a:pPr marL="228600" marR="0" lvl="0" indent="0" algn="l" rtl="0">
              <a:lnSpc>
                <a:spcPct val="90000"/>
              </a:lnSpc>
              <a:spcBef>
                <a:spcPts val="0"/>
              </a:spcBef>
              <a:spcAft>
                <a:spcPts val="0"/>
              </a:spcAft>
              <a:buClr>
                <a:schemeClr val="dk1"/>
              </a:buClr>
              <a:buSzPts val="1800"/>
              <a:buNone/>
            </a:pPr>
            <a:r>
              <a:rPr lang="en-US" sz="1800">
                <a:latin typeface="Times New Roman"/>
                <a:ea typeface="Times New Roman"/>
                <a:cs typeface="Times New Roman"/>
                <a:sym typeface="Times New Roman"/>
              </a:rPr>
              <a:t>Model may be rerun pruning non-significant effects of Age, Location, Store-Type, and the correlation between Other-Targeted COVID-19 Contraction Probability and Other-Targeted COVID-19 Transmission Probability. Model may be further rerun compressing Hoarding-cue into 2-levels (Morally-Condonable (ref.) vs. Morally-Questionable).</a:t>
            </a:r>
            <a:endParaRPr/>
          </a:p>
          <a:p>
            <a:pPr marL="228600" marR="0" lvl="0" indent="0" algn="l" rtl="0">
              <a:lnSpc>
                <a:spcPct val="90000"/>
              </a:lnSpc>
              <a:spcBef>
                <a:spcPts val="0"/>
              </a:spcBef>
              <a:spcAft>
                <a:spcPts val="0"/>
              </a:spcAft>
              <a:buClr>
                <a:schemeClr val="dk1"/>
              </a:buClr>
              <a:buSzPts val="1800"/>
              <a:buNone/>
            </a:pPr>
            <a:endParaRPr sz="1800">
              <a:latin typeface="Times New Roman"/>
              <a:ea typeface="Times New Roman"/>
              <a:cs typeface="Times New Roman"/>
              <a:sym typeface="Times New Roman"/>
            </a:endParaRPr>
          </a:p>
          <a:p>
            <a:pPr marL="228600" marR="0" lvl="0" indent="0" algn="l" rtl="0">
              <a:lnSpc>
                <a:spcPct val="90000"/>
              </a:lnSpc>
              <a:spcBef>
                <a:spcPts val="0"/>
              </a:spcBef>
              <a:spcAft>
                <a:spcPts val="0"/>
              </a:spcAft>
              <a:buClr>
                <a:schemeClr val="dk1"/>
              </a:buClr>
              <a:buSzPts val="1800"/>
              <a:buNone/>
            </a:pPr>
            <a:endParaRPr sz="1800">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Hypotheses</a:t>
            </a:r>
            <a:endParaRPr/>
          </a:p>
        </p:txBody>
      </p:sp>
      <p:sp>
        <p:nvSpPr>
          <p:cNvPr id="300" name="Google Shape;300;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90000"/>
              </a:lnSpc>
              <a:spcBef>
                <a:spcPts val="0"/>
              </a:spcBef>
              <a:spcAft>
                <a:spcPts val="0"/>
              </a:spcAft>
              <a:buClr>
                <a:schemeClr val="dk1"/>
              </a:buClr>
              <a:buSzPts val="1800"/>
              <a:buChar char="•"/>
            </a:pPr>
            <a:r>
              <a:rPr lang="en-US" sz="1800">
                <a:latin typeface="Times New Roman"/>
                <a:ea typeface="Times New Roman"/>
                <a:cs typeface="Times New Roman"/>
                <a:sym typeface="Times New Roman"/>
              </a:rPr>
              <a:t>H2a. Do reported patterns of judgments reflect something akin to a fundamental attribution error, whereby individuals rate themselves as more moral (self-targeted moral-favoritism) and others as less moral (other-targeted moral-denigration), and therefore less prone to contracting and transmitting COVID-19 than others? </a:t>
            </a:r>
            <a:endParaRPr/>
          </a:p>
          <a:p>
            <a:pPr marL="228600" marR="0" lvl="0" indent="0" algn="l" rtl="0">
              <a:lnSpc>
                <a:spcPct val="90000"/>
              </a:lnSpc>
              <a:spcBef>
                <a:spcPts val="0"/>
              </a:spcBef>
              <a:spcAft>
                <a:spcPts val="0"/>
              </a:spcAft>
              <a:buClr>
                <a:schemeClr val="dk1"/>
              </a:buClr>
              <a:buSzPts val="1800"/>
              <a:buNone/>
            </a:pPr>
            <a:endParaRPr sz="1800">
              <a:latin typeface="Times New Roman"/>
              <a:ea typeface="Times New Roman"/>
              <a:cs typeface="Times New Roman"/>
              <a:sym typeface="Times New Roman"/>
            </a:endParaRPr>
          </a:p>
          <a:p>
            <a:pPr marL="228600" marR="0" lvl="0" indent="0" algn="l" rtl="0">
              <a:lnSpc>
                <a:spcPct val="90000"/>
              </a:lnSpc>
              <a:spcBef>
                <a:spcPts val="0"/>
              </a:spcBef>
              <a:spcAft>
                <a:spcPts val="0"/>
              </a:spcAft>
              <a:buClr>
                <a:schemeClr val="dk1"/>
              </a:buClr>
              <a:buSzPts val="1800"/>
              <a:buNone/>
            </a:pPr>
            <a:r>
              <a:rPr lang="en-US" sz="1800">
                <a:latin typeface="Times New Roman"/>
                <a:ea typeface="Times New Roman"/>
                <a:cs typeface="Times New Roman"/>
                <a:sym typeface="Times New Roman"/>
              </a:rPr>
              <a:t>Multilevel (level 2 vignette-level observations nested within level 1 participant) multivariate path analysis regressing Self-Targeted COVID-19 Contraction Probability and Self-Targeted COVID-19 Transmission Probability (while correlated with one another) regressed onto the Difference between Other-targeted and Self-targeted Morality Judgments and its interaction with Race-cue and Hoarding-cue, while covarying the main effects of Race, Hoarding, Age, Location, and Store-Type.</a:t>
            </a:r>
            <a:endParaRPr/>
          </a:p>
          <a:p>
            <a:pPr marL="228600" marR="0" lvl="0" indent="0" algn="l" rtl="0">
              <a:lnSpc>
                <a:spcPct val="90000"/>
              </a:lnSpc>
              <a:spcBef>
                <a:spcPts val="0"/>
              </a:spcBef>
              <a:spcAft>
                <a:spcPts val="0"/>
              </a:spcAft>
              <a:buClr>
                <a:schemeClr val="dk1"/>
              </a:buClr>
              <a:buSzPts val="1800"/>
              <a:buNone/>
            </a:pPr>
            <a:r>
              <a:rPr lang="en-US" sz="1800">
                <a:latin typeface="Times New Roman"/>
                <a:ea typeface="Times New Roman"/>
                <a:cs typeface="Times New Roman"/>
                <a:sym typeface="Times New Roman"/>
              </a:rPr>
              <a:t> </a:t>
            </a:r>
            <a:endParaRPr/>
          </a:p>
          <a:p>
            <a:pPr marL="228600" marR="0" lvl="0" indent="0" algn="l" rtl="0">
              <a:lnSpc>
                <a:spcPct val="90000"/>
              </a:lnSpc>
              <a:spcBef>
                <a:spcPts val="0"/>
              </a:spcBef>
              <a:spcAft>
                <a:spcPts val="0"/>
              </a:spcAft>
              <a:buClr>
                <a:schemeClr val="dk1"/>
              </a:buClr>
              <a:buSzPts val="1800"/>
              <a:buNone/>
            </a:pPr>
            <a:r>
              <a:rPr lang="en-US" sz="1800">
                <a:latin typeface="Times New Roman"/>
                <a:ea typeface="Times New Roman"/>
                <a:cs typeface="Times New Roman"/>
                <a:sym typeface="Times New Roman"/>
              </a:rPr>
              <a:t>Model may be rerun pruning non-significant effects of Age, Location, Store-Type, and the correlation between Self-Targeted COVID-19 Contraction Probability and Self-Targeted COVID-19 Transmission Probability. Model may be further rerun compressing Hoarding-cue into 2-levels (Morally-Condonable (ref.) vs. Morally-Questionable).</a:t>
            </a:r>
            <a:endParaRPr/>
          </a:p>
          <a:p>
            <a:pPr marL="228600" marR="0" lvl="0" indent="0" algn="l" rtl="0">
              <a:lnSpc>
                <a:spcPct val="90000"/>
              </a:lnSpc>
              <a:spcBef>
                <a:spcPts val="0"/>
              </a:spcBef>
              <a:spcAft>
                <a:spcPts val="0"/>
              </a:spcAft>
              <a:buClr>
                <a:schemeClr val="dk1"/>
              </a:buClr>
              <a:buSzPts val="1800"/>
              <a:buNone/>
            </a:pPr>
            <a:endParaRPr sz="1800">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Hypotheses</a:t>
            </a:r>
            <a:endParaRPr/>
          </a:p>
        </p:txBody>
      </p:sp>
      <p:sp>
        <p:nvSpPr>
          <p:cNvPr id="306" name="Google Shape;306;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90000"/>
              </a:lnSpc>
              <a:spcBef>
                <a:spcPts val="0"/>
              </a:spcBef>
              <a:spcAft>
                <a:spcPts val="0"/>
              </a:spcAft>
              <a:buClr>
                <a:schemeClr val="dk1"/>
              </a:buClr>
              <a:buSzPts val="1800"/>
              <a:buChar char="•"/>
            </a:pPr>
            <a:r>
              <a:rPr lang="en-US" sz="1800">
                <a:latin typeface="Times New Roman"/>
                <a:ea typeface="Times New Roman"/>
                <a:cs typeface="Times New Roman"/>
                <a:sym typeface="Times New Roman"/>
              </a:rPr>
              <a:t>H2b.  Is self-targeted moral-favoritism or other-targeted moral-denigration more responsible for increases in judgments about other people's potential to contract and transmit COVID-19?</a:t>
            </a:r>
            <a:endParaRPr/>
          </a:p>
          <a:p>
            <a:pPr marL="228600" marR="0" lvl="0" indent="0" algn="l" rtl="0">
              <a:lnSpc>
                <a:spcPct val="90000"/>
              </a:lnSpc>
              <a:spcBef>
                <a:spcPts val="0"/>
              </a:spcBef>
              <a:spcAft>
                <a:spcPts val="0"/>
              </a:spcAft>
              <a:buClr>
                <a:schemeClr val="dk1"/>
              </a:buClr>
              <a:buSzPts val="1800"/>
              <a:buNone/>
            </a:pPr>
            <a:endParaRPr sz="1800">
              <a:latin typeface="Times New Roman"/>
              <a:ea typeface="Times New Roman"/>
              <a:cs typeface="Times New Roman"/>
              <a:sym typeface="Times New Roman"/>
            </a:endParaRPr>
          </a:p>
          <a:p>
            <a:pPr marL="228600" marR="0" lvl="0" indent="0" algn="l" rtl="0">
              <a:lnSpc>
                <a:spcPct val="90000"/>
              </a:lnSpc>
              <a:spcBef>
                <a:spcPts val="0"/>
              </a:spcBef>
              <a:spcAft>
                <a:spcPts val="0"/>
              </a:spcAft>
              <a:buClr>
                <a:schemeClr val="dk1"/>
              </a:buClr>
              <a:buSzPts val="1800"/>
              <a:buNone/>
            </a:pPr>
            <a:r>
              <a:rPr lang="en-US" sz="1800">
                <a:latin typeface="Times New Roman"/>
                <a:ea typeface="Times New Roman"/>
                <a:cs typeface="Times New Roman"/>
                <a:sym typeface="Times New Roman"/>
              </a:rPr>
              <a:t>Multilevel (level 2 vignette-level observations nested within level 1 participant) multivariate path model whereby Other-Targeted COVID-19 Contraction Probability and Other-Targeted COVID-19 Transmission Probability are regressed onto Self-Targeted Morality, Other-Targeted Morality (their correlation), and their respective interactions with Race-cue and Hoarding-cue while covarying the main effects of Race, Hoarding, Age, Location, and Store-Type.</a:t>
            </a:r>
            <a:endParaRPr/>
          </a:p>
          <a:p>
            <a:pPr marL="228600" marR="0" lvl="0" indent="0" algn="l" rtl="0">
              <a:lnSpc>
                <a:spcPct val="90000"/>
              </a:lnSpc>
              <a:spcBef>
                <a:spcPts val="0"/>
              </a:spcBef>
              <a:spcAft>
                <a:spcPts val="0"/>
              </a:spcAft>
              <a:buClr>
                <a:schemeClr val="dk1"/>
              </a:buClr>
              <a:buSzPts val="1800"/>
              <a:buNone/>
            </a:pPr>
            <a:endParaRPr sz="1800">
              <a:latin typeface="Times New Roman"/>
              <a:ea typeface="Times New Roman"/>
              <a:cs typeface="Times New Roman"/>
              <a:sym typeface="Times New Roman"/>
            </a:endParaRPr>
          </a:p>
          <a:p>
            <a:pPr marL="228600" marR="0" lvl="0" indent="0" algn="l" rtl="0">
              <a:lnSpc>
                <a:spcPct val="90000"/>
              </a:lnSpc>
              <a:spcBef>
                <a:spcPts val="0"/>
              </a:spcBef>
              <a:spcAft>
                <a:spcPts val="0"/>
              </a:spcAft>
              <a:buClr>
                <a:schemeClr val="dk1"/>
              </a:buClr>
              <a:buSzPts val="1800"/>
              <a:buNone/>
            </a:pPr>
            <a:r>
              <a:rPr lang="en-US" sz="1800">
                <a:latin typeface="Times New Roman"/>
                <a:ea typeface="Times New Roman"/>
                <a:cs typeface="Times New Roman"/>
                <a:sym typeface="Times New Roman"/>
              </a:rPr>
              <a:t>Model may be rerun pruning non-significant effects of Age, Location, Store-Type, the correlation between Other-Targeted COVID-19 Contraction Probability and Other-Targeted COVID-19 Transmission Probability, and the the correlation between Self-Targeted Morality and Other-Targeted Morality. Model may be further rerun compressing Hoarding-cue into 2-levels (Morally-Condonable (ref.) vs. Morally-Questionable).</a:t>
            </a:r>
            <a:endParaRPr/>
          </a:p>
          <a:p>
            <a:pPr marL="228600" marR="0" lvl="0" indent="0" algn="l" rtl="0">
              <a:lnSpc>
                <a:spcPct val="90000"/>
              </a:lnSpc>
              <a:spcBef>
                <a:spcPts val="0"/>
              </a:spcBef>
              <a:spcAft>
                <a:spcPts val="0"/>
              </a:spcAft>
              <a:buClr>
                <a:schemeClr val="dk1"/>
              </a:buClr>
              <a:buSzPts val="1800"/>
              <a:buNone/>
            </a:pPr>
            <a:endParaRPr sz="1800">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Hypotheses</a:t>
            </a:r>
            <a:endParaRPr/>
          </a:p>
        </p:txBody>
      </p:sp>
      <p:sp>
        <p:nvSpPr>
          <p:cNvPr id="312" name="Google Shape;312;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90000"/>
              </a:lnSpc>
              <a:spcBef>
                <a:spcPts val="0"/>
              </a:spcBef>
              <a:spcAft>
                <a:spcPts val="0"/>
              </a:spcAft>
              <a:buClr>
                <a:schemeClr val="dk1"/>
              </a:buClr>
              <a:buSzPts val="1800"/>
              <a:buChar char="•"/>
            </a:pPr>
            <a:r>
              <a:rPr lang="en-US" sz="1800">
                <a:latin typeface="Times New Roman"/>
                <a:ea typeface="Times New Roman"/>
                <a:cs typeface="Times New Roman"/>
                <a:sym typeface="Times New Roman"/>
              </a:rPr>
              <a:t>H2c. Does self-targeted moral-favoritism drive other-targeted moral-denigration?</a:t>
            </a:r>
            <a:endParaRPr/>
          </a:p>
          <a:p>
            <a:pPr marL="228600" marR="0" lvl="0" indent="0" algn="l" rtl="0">
              <a:lnSpc>
                <a:spcPct val="90000"/>
              </a:lnSpc>
              <a:spcBef>
                <a:spcPts val="0"/>
              </a:spcBef>
              <a:spcAft>
                <a:spcPts val="0"/>
              </a:spcAft>
              <a:buClr>
                <a:schemeClr val="dk1"/>
              </a:buClr>
              <a:buSzPts val="1800"/>
              <a:buNone/>
            </a:pPr>
            <a:endParaRPr sz="1800">
              <a:latin typeface="Times New Roman"/>
              <a:ea typeface="Times New Roman"/>
              <a:cs typeface="Times New Roman"/>
              <a:sym typeface="Times New Roman"/>
            </a:endParaRPr>
          </a:p>
          <a:p>
            <a:pPr marL="228600" marR="0" lvl="0" indent="0" algn="l" rtl="0">
              <a:lnSpc>
                <a:spcPct val="90000"/>
              </a:lnSpc>
              <a:spcBef>
                <a:spcPts val="0"/>
              </a:spcBef>
              <a:spcAft>
                <a:spcPts val="0"/>
              </a:spcAft>
              <a:buClr>
                <a:schemeClr val="dk1"/>
              </a:buClr>
              <a:buSzPts val="1800"/>
              <a:buNone/>
            </a:pPr>
            <a:r>
              <a:rPr lang="en-US" sz="1800">
                <a:latin typeface="Times New Roman"/>
                <a:ea typeface="Times New Roman"/>
                <a:cs typeface="Times New Roman"/>
                <a:sym typeface="Times New Roman"/>
              </a:rPr>
              <a:t>Multilevel (level 2 vignette-level observations nested within level 1 participant) multivariate path model of Other-Targeted Morality regressed onto Self-Targeted Morality and its interaction with Race x Hoarding cues while covarying the main effects of Race, Hoarding, Age, Location, and Store-Type.</a:t>
            </a:r>
            <a:endParaRPr/>
          </a:p>
          <a:p>
            <a:pPr marL="228600" marR="0" lvl="0" indent="0" algn="l" rtl="0">
              <a:lnSpc>
                <a:spcPct val="90000"/>
              </a:lnSpc>
              <a:spcBef>
                <a:spcPts val="0"/>
              </a:spcBef>
              <a:spcAft>
                <a:spcPts val="0"/>
              </a:spcAft>
              <a:buClr>
                <a:schemeClr val="dk1"/>
              </a:buClr>
              <a:buSzPts val="1800"/>
              <a:buNone/>
            </a:pPr>
            <a:r>
              <a:rPr lang="en-US" sz="1800">
                <a:latin typeface="Times New Roman"/>
                <a:ea typeface="Times New Roman"/>
                <a:cs typeface="Times New Roman"/>
                <a:sym typeface="Times New Roman"/>
              </a:rPr>
              <a:t> </a:t>
            </a:r>
            <a:endParaRPr/>
          </a:p>
          <a:p>
            <a:pPr marL="228600" marR="0" lvl="0" indent="0" algn="l" rtl="0">
              <a:lnSpc>
                <a:spcPct val="90000"/>
              </a:lnSpc>
              <a:spcBef>
                <a:spcPts val="0"/>
              </a:spcBef>
              <a:spcAft>
                <a:spcPts val="0"/>
              </a:spcAft>
              <a:buClr>
                <a:schemeClr val="dk1"/>
              </a:buClr>
              <a:buSzPts val="1800"/>
              <a:buNone/>
            </a:pPr>
            <a:r>
              <a:rPr lang="en-US" sz="1800">
                <a:latin typeface="Times New Roman"/>
                <a:ea typeface="Times New Roman"/>
                <a:cs typeface="Times New Roman"/>
                <a:sym typeface="Times New Roman"/>
              </a:rPr>
              <a:t>Model may be rerun pruning non-significant effects of Age, Location, and Store-Type. Model may be further rerun compressing Hoarding-cue into 2-levels (Morally-Condonable (ref.) vs. Morally-Questionable).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Hypotheses</a:t>
            </a:r>
            <a:endParaRPr/>
          </a:p>
        </p:txBody>
      </p:sp>
      <p:sp>
        <p:nvSpPr>
          <p:cNvPr id="318" name="Google Shape;318;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90000"/>
              </a:lnSpc>
              <a:spcBef>
                <a:spcPts val="0"/>
              </a:spcBef>
              <a:spcAft>
                <a:spcPts val="0"/>
              </a:spcAft>
              <a:buClr>
                <a:schemeClr val="dk1"/>
              </a:buClr>
              <a:buSzPts val="1800"/>
              <a:buChar char="•"/>
            </a:pPr>
            <a:r>
              <a:rPr lang="en-US" sz="1800">
                <a:latin typeface="Times New Roman"/>
                <a:ea typeface="Times New Roman"/>
                <a:cs typeface="Times New Roman"/>
                <a:sym typeface="Times New Roman"/>
              </a:rPr>
              <a:t>H3a. Does people reduce their attributions of COVID-19 contraction and transmission probability after learning prosocial information about a person by mitigating other-targeted moral denigration?</a:t>
            </a:r>
            <a:endParaRPr/>
          </a:p>
          <a:p>
            <a:pPr marL="228600" marR="0" lvl="0" indent="0" algn="l" rtl="0">
              <a:lnSpc>
                <a:spcPct val="90000"/>
              </a:lnSpc>
              <a:spcBef>
                <a:spcPts val="0"/>
              </a:spcBef>
              <a:spcAft>
                <a:spcPts val="0"/>
              </a:spcAft>
              <a:buClr>
                <a:schemeClr val="dk1"/>
              </a:buClr>
              <a:buSzPts val="1800"/>
              <a:buNone/>
            </a:pPr>
            <a:endParaRPr sz="1800">
              <a:latin typeface="Times New Roman"/>
              <a:ea typeface="Times New Roman"/>
              <a:cs typeface="Times New Roman"/>
              <a:sym typeface="Times New Roman"/>
            </a:endParaRPr>
          </a:p>
          <a:p>
            <a:pPr marL="228600" marR="0" lvl="0" indent="0" algn="l" rtl="0">
              <a:lnSpc>
                <a:spcPct val="90000"/>
              </a:lnSpc>
              <a:spcBef>
                <a:spcPts val="0"/>
              </a:spcBef>
              <a:spcAft>
                <a:spcPts val="0"/>
              </a:spcAft>
              <a:buClr>
                <a:schemeClr val="dk1"/>
              </a:buClr>
              <a:buSzPts val="1800"/>
              <a:buNone/>
            </a:pPr>
            <a:r>
              <a:rPr lang="en-US" sz="1800">
                <a:latin typeface="Times New Roman"/>
                <a:ea typeface="Times New Roman"/>
                <a:cs typeface="Times New Roman"/>
                <a:sym typeface="Times New Roman"/>
              </a:rPr>
              <a:t>Multilevel (level 2 vignette-level observations nested within level 1 participant) multivariate path model of Other-Targeted COVID-19 Contraction Probability from Pre-post Learning and Other-Targeted COVID-19 Transmission Probability from Pre-post Learning regressed onto the interaction between Appeal-type (Prosocial(ref.) vs. Defensive), Race-cues and Hoarding cues (and their lower-order main effects) while covarying the main effects of Age, Location, Store-Type, and Framing, mediated by Other-Targeted Morality from Pre-Post Learning.</a:t>
            </a:r>
            <a:endParaRPr/>
          </a:p>
          <a:p>
            <a:pPr marL="228600" marR="0" lvl="0" indent="0" algn="l" rtl="0">
              <a:lnSpc>
                <a:spcPct val="90000"/>
              </a:lnSpc>
              <a:spcBef>
                <a:spcPts val="0"/>
              </a:spcBef>
              <a:spcAft>
                <a:spcPts val="0"/>
              </a:spcAft>
              <a:buClr>
                <a:schemeClr val="dk1"/>
              </a:buClr>
              <a:buSzPts val="1800"/>
              <a:buNone/>
            </a:pPr>
            <a:endParaRPr sz="1800">
              <a:latin typeface="Times New Roman"/>
              <a:ea typeface="Times New Roman"/>
              <a:cs typeface="Times New Roman"/>
              <a:sym typeface="Times New Roman"/>
            </a:endParaRPr>
          </a:p>
          <a:p>
            <a:pPr marL="228600" marR="0" lvl="0" indent="0" algn="l" rtl="0">
              <a:lnSpc>
                <a:spcPct val="90000"/>
              </a:lnSpc>
              <a:spcBef>
                <a:spcPts val="0"/>
              </a:spcBef>
              <a:spcAft>
                <a:spcPts val="0"/>
              </a:spcAft>
              <a:buClr>
                <a:schemeClr val="dk1"/>
              </a:buClr>
              <a:buSzPts val="1800"/>
              <a:buNone/>
            </a:pPr>
            <a:r>
              <a:rPr lang="en-US" sz="1800">
                <a:latin typeface="Times New Roman"/>
                <a:ea typeface="Times New Roman"/>
                <a:cs typeface="Times New Roman"/>
                <a:sym typeface="Times New Roman"/>
              </a:rPr>
              <a:t>Model may be rerun pruning non-significant effects of Age, Location, Store-Type, and Framing. Model may be further rerun compressing Hoarding-cue into 2-levels (Morally-Condonable (ref.) vs. Morally-Questionable).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1333156bff3_2_88"/>
          <p:cNvSpPr/>
          <p:nvPr/>
        </p:nvSpPr>
        <p:spPr>
          <a:xfrm flipH="1">
            <a:off x="0" y="5349875"/>
            <a:ext cx="12192000" cy="1508125"/>
          </a:xfrm>
          <a:custGeom>
            <a:avLst/>
            <a:gdLst/>
            <a:ahLst/>
            <a:cxnLst/>
            <a:rect l="l" t="t" r="r" b="b"/>
            <a:pathLst>
              <a:path w="12192000" h="1508125" extrusionOk="0">
                <a:moveTo>
                  <a:pt x="0" y="0"/>
                </a:moveTo>
                <a:lnTo>
                  <a:pt x="11437938" y="0"/>
                </a:lnTo>
                <a:lnTo>
                  <a:pt x="12192000" y="754063"/>
                </a:lnTo>
                <a:lnTo>
                  <a:pt x="12192000" y="1508125"/>
                </a:lnTo>
                <a:lnTo>
                  <a:pt x="12192000" y="1508125"/>
                </a:lnTo>
                <a:lnTo>
                  <a:pt x="754063" y="1508125"/>
                </a:lnTo>
                <a:lnTo>
                  <a:pt x="0" y="754063"/>
                </a:lnTo>
                <a:lnTo>
                  <a:pt x="0" y="0"/>
                </a:lnTo>
                <a:close/>
              </a:path>
            </a:pathLst>
          </a:custGeom>
          <a:solidFill>
            <a:srgbClr val="0F452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149" name="Google Shape;149;g1333156bff3_2_88"/>
          <p:cNvPicPr preferRelativeResize="0"/>
          <p:nvPr/>
        </p:nvPicPr>
        <p:blipFill rotWithShape="1">
          <a:blip r:embed="rId3">
            <a:alphaModFix/>
          </a:blip>
          <a:srcRect/>
          <a:stretch/>
        </p:blipFill>
        <p:spPr>
          <a:xfrm>
            <a:off x="11188700" y="5911850"/>
            <a:ext cx="1003300" cy="922337"/>
          </a:xfrm>
          <a:prstGeom prst="rect">
            <a:avLst/>
          </a:prstGeom>
          <a:noFill/>
          <a:ln>
            <a:noFill/>
          </a:ln>
        </p:spPr>
      </p:pic>
      <p:pic>
        <p:nvPicPr>
          <p:cNvPr id="150" name="Google Shape;150;g1333156bff3_2_88"/>
          <p:cNvPicPr preferRelativeResize="0"/>
          <p:nvPr/>
        </p:nvPicPr>
        <p:blipFill rotWithShape="1">
          <a:blip r:embed="rId4">
            <a:alphaModFix/>
          </a:blip>
          <a:srcRect l="11100" t="17572" r="12076" b="17773"/>
          <a:stretch/>
        </p:blipFill>
        <p:spPr>
          <a:xfrm>
            <a:off x="5551487" y="5353050"/>
            <a:ext cx="1773237" cy="1490663"/>
          </a:xfrm>
          <a:prstGeom prst="rect">
            <a:avLst/>
          </a:prstGeom>
          <a:noFill/>
          <a:ln>
            <a:noFill/>
          </a:ln>
        </p:spPr>
      </p:pic>
      <p:sp>
        <p:nvSpPr>
          <p:cNvPr id="151" name="Google Shape;151;g1333156bff3_2_88"/>
          <p:cNvSpPr txBox="1"/>
          <p:nvPr/>
        </p:nvSpPr>
        <p:spPr>
          <a:xfrm>
            <a:off x="485775" y="5508625"/>
            <a:ext cx="48975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D6A300"/>
              </a:buClr>
              <a:buSzPts val="4400"/>
              <a:buFont typeface="Montserrat Black"/>
              <a:buNone/>
            </a:pPr>
            <a:r>
              <a:rPr lang="en-US" sz="4400" b="1" i="0" u="none">
                <a:solidFill>
                  <a:srgbClr val="D6A300"/>
                </a:solidFill>
                <a:latin typeface="Montserrat Black"/>
                <a:ea typeface="Montserrat Black"/>
                <a:cs typeface="Montserrat Black"/>
                <a:sym typeface="Montserrat Black"/>
              </a:rPr>
              <a:t>Motivation</a:t>
            </a:r>
            <a:endParaRPr/>
          </a:p>
        </p:txBody>
      </p:sp>
      <p:sp>
        <p:nvSpPr>
          <p:cNvPr id="152" name="Google Shape;152;g1333156bff3_2_88"/>
          <p:cNvSpPr txBox="1">
            <a:spLocks noGrp="1"/>
          </p:cNvSpPr>
          <p:nvPr>
            <p:ph type="body" idx="1"/>
          </p:nvPr>
        </p:nvSpPr>
        <p:spPr>
          <a:xfrm>
            <a:off x="414100" y="548950"/>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SzPts val="2400"/>
              <a:buChar char="•"/>
            </a:pPr>
            <a:r>
              <a:rPr lang="en-US" sz="2400">
                <a:latin typeface="Arial"/>
                <a:ea typeface="Arial"/>
                <a:cs typeface="Arial"/>
                <a:sym typeface="Arial"/>
              </a:rPr>
              <a:t>To </a:t>
            </a:r>
            <a:r>
              <a:rPr lang="en-US" sz="2400" b="1">
                <a:latin typeface="Arial"/>
                <a:ea typeface="Arial"/>
                <a:cs typeface="Arial"/>
                <a:sym typeface="Arial"/>
              </a:rPr>
              <a:t>understand</a:t>
            </a:r>
            <a:r>
              <a:rPr lang="en-US" sz="2400">
                <a:latin typeface="Arial"/>
                <a:ea typeface="Arial"/>
                <a:cs typeface="Arial"/>
                <a:sym typeface="Arial"/>
              </a:rPr>
              <a:t> </a:t>
            </a:r>
            <a:endParaRPr/>
          </a:p>
          <a:p>
            <a:pPr marL="685800" lvl="1" indent="-228600" algn="l" rtl="0">
              <a:spcBef>
                <a:spcPts val="500"/>
              </a:spcBef>
              <a:spcAft>
                <a:spcPts val="0"/>
              </a:spcAft>
              <a:buSzPts val="2000"/>
              <a:buChar char="•"/>
            </a:pPr>
            <a:r>
              <a:rPr lang="en-US" sz="2000">
                <a:latin typeface="Arial"/>
                <a:ea typeface="Arial"/>
                <a:cs typeface="Arial"/>
                <a:sym typeface="Arial"/>
              </a:rPr>
              <a:t>the structure of COVID-19-based beliefs (e.g., misconceptions).</a:t>
            </a:r>
            <a:endParaRPr/>
          </a:p>
          <a:p>
            <a:pPr marL="685800" lvl="1" indent="-228600" algn="l" rtl="0">
              <a:spcBef>
                <a:spcPts val="500"/>
              </a:spcBef>
              <a:spcAft>
                <a:spcPts val="0"/>
              </a:spcAft>
              <a:buSzPts val="2000"/>
              <a:buChar char="•"/>
            </a:pPr>
            <a:r>
              <a:rPr lang="en-US" sz="2000">
                <a:latin typeface="Arial"/>
                <a:ea typeface="Arial"/>
                <a:cs typeface="Arial"/>
                <a:sym typeface="Arial"/>
              </a:rPr>
              <a:t>how they relate to more (personality) and less (psychopathology) </a:t>
            </a:r>
            <a:endParaRPr sz="2000">
              <a:latin typeface="Arial"/>
              <a:ea typeface="Arial"/>
              <a:cs typeface="Arial"/>
              <a:sym typeface="Arial"/>
            </a:endParaRPr>
          </a:p>
          <a:p>
            <a:pPr marL="685800" lvl="0" indent="0" algn="l" rtl="0">
              <a:spcBef>
                <a:spcPts val="1000"/>
              </a:spcBef>
              <a:spcAft>
                <a:spcPts val="0"/>
              </a:spcAft>
              <a:buNone/>
            </a:pPr>
            <a:r>
              <a:rPr lang="en-US" sz="2000">
                <a:latin typeface="Arial"/>
                <a:ea typeface="Arial"/>
                <a:cs typeface="Arial"/>
                <a:sym typeface="Arial"/>
              </a:rPr>
              <a:t>stable beliefs about the self, relative to other traits.</a:t>
            </a:r>
            <a:endParaRPr/>
          </a:p>
          <a:p>
            <a:pPr marL="685800" lvl="1" indent="-228600" algn="l" rtl="0">
              <a:spcBef>
                <a:spcPts val="500"/>
              </a:spcBef>
              <a:spcAft>
                <a:spcPts val="0"/>
              </a:spcAft>
              <a:buSzPts val="2000"/>
              <a:buChar char="•"/>
            </a:pPr>
            <a:r>
              <a:rPr lang="en-US" sz="2000">
                <a:latin typeface="Arial"/>
                <a:ea typeface="Arial"/>
                <a:cs typeface="Arial"/>
                <a:sym typeface="Arial"/>
              </a:rPr>
              <a:t>dynamic social-cognitive interactions that underlie disease-related moral </a:t>
            </a:r>
            <a:endParaRPr sz="2000">
              <a:latin typeface="Arial"/>
              <a:ea typeface="Arial"/>
              <a:cs typeface="Arial"/>
              <a:sym typeface="Arial"/>
            </a:endParaRPr>
          </a:p>
          <a:p>
            <a:pPr marL="685800" lvl="0" indent="0" algn="l" rtl="0">
              <a:spcBef>
                <a:spcPts val="1000"/>
              </a:spcBef>
              <a:spcAft>
                <a:spcPts val="0"/>
              </a:spcAft>
              <a:buNone/>
            </a:pPr>
            <a:r>
              <a:rPr lang="en-US" sz="2000">
                <a:latin typeface="Arial"/>
                <a:ea typeface="Arial"/>
                <a:cs typeface="Arial"/>
                <a:sym typeface="Arial"/>
              </a:rPr>
              <a:t>judgments that serve to express beliefs regarding </a:t>
            </a:r>
            <a:endParaRPr sz="2000">
              <a:latin typeface="Arial"/>
              <a:ea typeface="Arial"/>
              <a:cs typeface="Arial"/>
              <a:sym typeface="Arial"/>
            </a:endParaRPr>
          </a:p>
          <a:p>
            <a:pPr marL="685800" lvl="0" indent="0" algn="l" rtl="0">
              <a:spcBef>
                <a:spcPts val="1000"/>
              </a:spcBef>
              <a:spcAft>
                <a:spcPts val="0"/>
              </a:spcAft>
              <a:buNone/>
            </a:pPr>
            <a:r>
              <a:rPr lang="en-US" sz="2000">
                <a:latin typeface="Arial"/>
                <a:ea typeface="Arial"/>
                <a:cs typeface="Arial"/>
                <a:sym typeface="Arial"/>
              </a:rPr>
              <a:t>the self and COVID-19.</a:t>
            </a:r>
            <a:endParaRPr/>
          </a:p>
          <a:p>
            <a:pPr marL="685800" lvl="1" indent="-101600" algn="l" rtl="0">
              <a:spcBef>
                <a:spcPts val="500"/>
              </a:spcBef>
              <a:spcAft>
                <a:spcPts val="0"/>
              </a:spcAft>
              <a:buClr>
                <a:schemeClr val="dk1"/>
              </a:buClr>
              <a:buSzPts val="2000"/>
              <a:buFont typeface="Arial"/>
              <a:buNone/>
            </a:pPr>
            <a:endParaRPr sz="2000">
              <a:latin typeface="Arial"/>
              <a:ea typeface="Arial"/>
              <a:cs typeface="Arial"/>
              <a:sym typeface="Arial"/>
            </a:endParaRPr>
          </a:p>
          <a:p>
            <a:pPr marL="228600" lvl="0" indent="-228600" algn="l" rtl="0">
              <a:spcBef>
                <a:spcPts val="1000"/>
              </a:spcBef>
              <a:spcAft>
                <a:spcPts val="0"/>
              </a:spcAft>
              <a:buSzPts val="2400"/>
              <a:buChar char="•"/>
            </a:pPr>
            <a:r>
              <a:rPr lang="en-US" sz="2400">
                <a:latin typeface="Arial"/>
                <a:ea typeface="Arial"/>
                <a:cs typeface="Arial"/>
                <a:sym typeface="Arial"/>
              </a:rPr>
              <a:t>To </a:t>
            </a:r>
            <a:r>
              <a:rPr lang="en-US" sz="2400" b="1">
                <a:latin typeface="Arial"/>
                <a:ea typeface="Arial"/>
                <a:cs typeface="Arial"/>
                <a:sym typeface="Arial"/>
              </a:rPr>
              <a:t>develop</a:t>
            </a:r>
            <a:r>
              <a:rPr lang="en-US" sz="2400">
                <a:latin typeface="Arial"/>
                <a:ea typeface="Arial"/>
                <a:cs typeface="Arial"/>
                <a:sym typeface="Arial"/>
              </a:rPr>
              <a:t> trait-based signatures </a:t>
            </a:r>
            <a:endParaRPr sz="2400">
              <a:latin typeface="Arial"/>
              <a:ea typeface="Arial"/>
              <a:cs typeface="Arial"/>
              <a:sym typeface="Arial"/>
            </a:endParaRPr>
          </a:p>
          <a:p>
            <a:pPr marL="228600" lvl="0" indent="0" algn="l" rtl="0">
              <a:spcBef>
                <a:spcPts val="1000"/>
              </a:spcBef>
              <a:spcAft>
                <a:spcPts val="0"/>
              </a:spcAft>
              <a:buNone/>
            </a:pPr>
            <a:r>
              <a:rPr lang="en-US" sz="2400">
                <a:latin typeface="Arial"/>
                <a:ea typeface="Arial"/>
                <a:cs typeface="Arial"/>
                <a:sym typeface="Arial"/>
              </a:rPr>
              <a:t>underlying COVID-19 beliefs </a:t>
            </a:r>
            <a:endParaRPr sz="2400">
              <a:latin typeface="Arial"/>
              <a:ea typeface="Arial"/>
              <a:cs typeface="Arial"/>
              <a:sym typeface="Arial"/>
            </a:endParaRPr>
          </a:p>
          <a:p>
            <a:pPr marL="228600" lvl="0" indent="0" algn="l" rtl="0">
              <a:spcBef>
                <a:spcPts val="1000"/>
              </a:spcBef>
              <a:spcAft>
                <a:spcPts val="0"/>
              </a:spcAft>
              <a:buNone/>
            </a:pPr>
            <a:r>
              <a:rPr lang="en-US" sz="2400">
                <a:latin typeface="Arial"/>
                <a:ea typeface="Arial"/>
                <a:cs typeface="Arial"/>
                <a:sym typeface="Arial"/>
              </a:rPr>
              <a:t>that may predict social discord.</a:t>
            </a:r>
            <a:endParaRPr sz="2400">
              <a:latin typeface="Arial"/>
              <a:ea typeface="Arial"/>
              <a:cs typeface="Arial"/>
              <a:sym typeface="Arial"/>
            </a:endParaRPr>
          </a:p>
        </p:txBody>
      </p:sp>
      <p:pic>
        <p:nvPicPr>
          <p:cNvPr id="153" name="Google Shape;153;g1333156bff3_2_88"/>
          <p:cNvPicPr preferRelativeResize="0"/>
          <p:nvPr/>
        </p:nvPicPr>
        <p:blipFill rotWithShape="1">
          <a:blip r:embed="rId5">
            <a:alphaModFix/>
          </a:blip>
          <a:srcRect/>
          <a:stretch/>
        </p:blipFill>
        <p:spPr>
          <a:xfrm>
            <a:off x="9507537" y="288925"/>
            <a:ext cx="2016125" cy="2016125"/>
          </a:xfrm>
          <a:prstGeom prst="rect">
            <a:avLst/>
          </a:prstGeom>
          <a:noFill/>
          <a:ln>
            <a:noFill/>
          </a:ln>
        </p:spPr>
      </p:pic>
      <p:grpSp>
        <p:nvGrpSpPr>
          <p:cNvPr id="154" name="Google Shape;154;g1333156bff3_2_88"/>
          <p:cNvGrpSpPr/>
          <p:nvPr/>
        </p:nvGrpSpPr>
        <p:grpSpPr>
          <a:xfrm>
            <a:off x="7081881" y="2469573"/>
            <a:ext cx="4897512" cy="2514108"/>
            <a:chOff x="3100040" y="1407745"/>
            <a:chExt cx="4961013" cy="2547222"/>
          </a:xfrm>
        </p:grpSpPr>
        <p:pic>
          <p:nvPicPr>
            <p:cNvPr id="155" name="Google Shape;155;g1333156bff3_2_88"/>
            <p:cNvPicPr preferRelativeResize="0"/>
            <p:nvPr/>
          </p:nvPicPr>
          <p:blipFill rotWithShape="1">
            <a:blip r:embed="rId6">
              <a:alphaModFix/>
            </a:blip>
            <a:srcRect l="33251" r="1780" b="49446"/>
            <a:stretch/>
          </p:blipFill>
          <p:spPr>
            <a:xfrm>
              <a:off x="3100040" y="1407745"/>
              <a:ext cx="3248722" cy="2547222"/>
            </a:xfrm>
            <a:prstGeom prst="rect">
              <a:avLst/>
            </a:prstGeom>
            <a:noFill/>
            <a:ln>
              <a:noFill/>
            </a:ln>
          </p:spPr>
        </p:pic>
        <p:pic>
          <p:nvPicPr>
            <p:cNvPr id="156" name="Google Shape;156;g1333156bff3_2_88"/>
            <p:cNvPicPr preferRelativeResize="0"/>
            <p:nvPr/>
          </p:nvPicPr>
          <p:blipFill rotWithShape="1">
            <a:blip r:embed="rId6">
              <a:alphaModFix/>
            </a:blip>
            <a:srcRect l="65756" t="50000"/>
            <a:stretch/>
          </p:blipFill>
          <p:spPr>
            <a:xfrm>
              <a:off x="6348762" y="1407745"/>
              <a:ext cx="1712291" cy="2547222"/>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Hypotheses</a:t>
            </a:r>
            <a:endParaRPr/>
          </a:p>
        </p:txBody>
      </p:sp>
      <p:sp>
        <p:nvSpPr>
          <p:cNvPr id="324" name="Google Shape;324;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90000"/>
              </a:lnSpc>
              <a:spcBef>
                <a:spcPts val="0"/>
              </a:spcBef>
              <a:spcAft>
                <a:spcPts val="0"/>
              </a:spcAft>
              <a:buClr>
                <a:schemeClr val="dk1"/>
              </a:buClr>
              <a:buSzPts val="1800"/>
              <a:buChar char="•"/>
            </a:pPr>
            <a:r>
              <a:rPr lang="en-US" sz="1800">
                <a:latin typeface="Times New Roman"/>
                <a:ea typeface="Times New Roman"/>
                <a:cs typeface="Times New Roman"/>
                <a:sym typeface="Times New Roman"/>
              </a:rPr>
              <a:t>H3b. Does self-targeted moral-favoritism maintain other-targeted moral-denigration and reduce learning effects due to prosocial information?</a:t>
            </a:r>
            <a:endParaRPr/>
          </a:p>
          <a:p>
            <a:pPr marL="228600" marR="0" lvl="0" indent="0" algn="l" rtl="0">
              <a:lnSpc>
                <a:spcPct val="90000"/>
              </a:lnSpc>
              <a:spcBef>
                <a:spcPts val="0"/>
              </a:spcBef>
              <a:spcAft>
                <a:spcPts val="0"/>
              </a:spcAft>
              <a:buClr>
                <a:schemeClr val="dk1"/>
              </a:buClr>
              <a:buSzPts val="1800"/>
              <a:buNone/>
            </a:pPr>
            <a:endParaRPr sz="1800">
              <a:latin typeface="Times New Roman"/>
              <a:ea typeface="Times New Roman"/>
              <a:cs typeface="Times New Roman"/>
              <a:sym typeface="Times New Roman"/>
            </a:endParaRPr>
          </a:p>
          <a:p>
            <a:pPr marL="228600" marR="0" lvl="0" indent="0" algn="l" rtl="0">
              <a:lnSpc>
                <a:spcPct val="90000"/>
              </a:lnSpc>
              <a:spcBef>
                <a:spcPts val="0"/>
              </a:spcBef>
              <a:spcAft>
                <a:spcPts val="0"/>
              </a:spcAft>
              <a:buClr>
                <a:schemeClr val="dk1"/>
              </a:buClr>
              <a:buSzPts val="1800"/>
              <a:buNone/>
            </a:pPr>
            <a:r>
              <a:rPr lang="en-US" sz="1800">
                <a:latin typeface="Times New Roman"/>
                <a:ea typeface="Times New Roman"/>
                <a:cs typeface="Times New Roman"/>
                <a:sym typeface="Times New Roman"/>
              </a:rPr>
              <a:t>H3a model re-run with Self-Targeted Morality interacting with Appeal-type (Prosocial(ref.) vs. Defensive), Race-cues and Hoarding cues.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Hypotheses</a:t>
            </a:r>
            <a:endParaRPr/>
          </a:p>
        </p:txBody>
      </p:sp>
      <p:sp>
        <p:nvSpPr>
          <p:cNvPr id="330" name="Google Shape;330;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90000"/>
              </a:lnSpc>
              <a:spcBef>
                <a:spcPts val="0"/>
              </a:spcBef>
              <a:spcAft>
                <a:spcPts val="0"/>
              </a:spcAft>
              <a:buClr>
                <a:schemeClr val="dk1"/>
              </a:buClr>
              <a:buSzPts val="1800"/>
              <a:buChar char="•"/>
            </a:pPr>
            <a:r>
              <a:rPr lang="en-US" sz="1800">
                <a:latin typeface="Times New Roman"/>
                <a:ea typeface="Times New Roman"/>
                <a:cs typeface="Times New Roman"/>
                <a:sym typeface="Times New Roman"/>
              </a:rPr>
              <a:t>H4. In the context of COVID-19, are there differences in cue-based situational judgments about others and the self between Chinese and Whites, especially when the target is perceived to be Chinese compared to if they are perceived to be White, Black/African American, or Indian/Sri-Lankan?</a:t>
            </a:r>
            <a:endParaRPr/>
          </a:p>
          <a:p>
            <a:pPr marL="228600" marR="0" lvl="0" indent="0" algn="l" rtl="0">
              <a:lnSpc>
                <a:spcPct val="90000"/>
              </a:lnSpc>
              <a:spcBef>
                <a:spcPts val="0"/>
              </a:spcBef>
              <a:spcAft>
                <a:spcPts val="0"/>
              </a:spcAft>
              <a:buClr>
                <a:schemeClr val="dk1"/>
              </a:buClr>
              <a:buSzPts val="1800"/>
              <a:buNone/>
            </a:pPr>
            <a:endParaRPr sz="1800">
              <a:latin typeface="Times New Roman"/>
              <a:ea typeface="Times New Roman"/>
              <a:cs typeface="Times New Roman"/>
              <a:sym typeface="Times New Roman"/>
            </a:endParaRPr>
          </a:p>
          <a:p>
            <a:pPr marL="228600" marR="0" lvl="0" indent="0" algn="l" rtl="0">
              <a:lnSpc>
                <a:spcPct val="90000"/>
              </a:lnSpc>
              <a:spcBef>
                <a:spcPts val="0"/>
              </a:spcBef>
              <a:spcAft>
                <a:spcPts val="0"/>
              </a:spcAft>
              <a:buClr>
                <a:schemeClr val="dk1"/>
              </a:buClr>
              <a:buSzPts val="1800"/>
              <a:buNone/>
            </a:pPr>
            <a:r>
              <a:rPr lang="en-US" sz="1800">
                <a:latin typeface="Times New Roman"/>
                <a:ea typeface="Times New Roman"/>
                <a:cs typeface="Times New Roman"/>
                <a:sym typeface="Times New Roman"/>
              </a:rPr>
              <a:t>Moderation by Racial/Ethnic group will be tested via tests of group invariance/group equivalence for the models above. Models will be rerun merging US-Whites with Non-US Whites if they are found to be invariant.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Devil-Effect Analysis Steps</a:t>
            </a:r>
            <a:endParaRPr/>
          </a:p>
        </p:txBody>
      </p:sp>
      <p:sp>
        <p:nvSpPr>
          <p:cNvPr id="336" name="Google Shape;336;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Aggregate</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t>Group Analyses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GDPR Compliance</a:t>
            </a:r>
            <a:endParaRPr/>
          </a:p>
        </p:txBody>
      </p:sp>
      <p:sp>
        <p:nvSpPr>
          <p:cNvPr id="342" name="Google Shape;342;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a:t>Prolific is GDPR compliant </a:t>
            </a:r>
            <a:r>
              <a:rPr lang="en-US" u="sng">
                <a:solidFill>
                  <a:schemeClr val="hlink"/>
                </a:solidFill>
                <a:hlinkClick r:id="rId3"/>
              </a:rPr>
              <a:t>https://researcher-help.prolific.co/hc/en-gb/articles/360009094594-Data-Protection-and-Privacy</a:t>
            </a:r>
            <a:endParaRPr/>
          </a:p>
          <a:p>
            <a:pPr marL="228600" lvl="0" indent="-228600" algn="l" rtl="0">
              <a:lnSpc>
                <a:spcPct val="90000"/>
              </a:lnSpc>
              <a:spcBef>
                <a:spcPts val="1000"/>
              </a:spcBef>
              <a:spcAft>
                <a:spcPts val="0"/>
              </a:spcAft>
              <a:buClr>
                <a:schemeClr val="dk1"/>
              </a:buClr>
              <a:buSzPct val="100000"/>
              <a:buChar char="•"/>
            </a:pPr>
            <a:r>
              <a:rPr lang="en-US"/>
              <a:t>You cannot ask participants for:</a:t>
            </a:r>
            <a:endParaRPr/>
          </a:p>
          <a:p>
            <a:pPr marL="685800" lvl="1" indent="-228600" algn="l" rtl="0">
              <a:lnSpc>
                <a:spcPct val="90000"/>
              </a:lnSpc>
              <a:spcBef>
                <a:spcPts val="500"/>
              </a:spcBef>
              <a:spcAft>
                <a:spcPts val="0"/>
              </a:spcAft>
              <a:buClr>
                <a:schemeClr val="dk1"/>
              </a:buClr>
              <a:buSzPct val="100000"/>
              <a:buChar char="•"/>
            </a:pPr>
            <a:r>
              <a:rPr lang="en-US"/>
              <a:t>First and/or Last Name</a:t>
            </a:r>
            <a:endParaRPr/>
          </a:p>
          <a:p>
            <a:pPr marL="685800" lvl="1" indent="-228600" algn="l" rtl="0">
              <a:lnSpc>
                <a:spcPct val="90000"/>
              </a:lnSpc>
              <a:spcBef>
                <a:spcPts val="500"/>
              </a:spcBef>
              <a:spcAft>
                <a:spcPts val="0"/>
              </a:spcAft>
              <a:buClr>
                <a:schemeClr val="dk1"/>
              </a:buClr>
              <a:buSzPct val="100000"/>
              <a:buChar char="•"/>
            </a:pPr>
            <a:r>
              <a:rPr lang="en-US"/>
              <a:t>Address</a:t>
            </a:r>
            <a:endParaRPr/>
          </a:p>
          <a:p>
            <a:pPr marL="685800" lvl="1" indent="-228600" algn="l" rtl="0">
              <a:lnSpc>
                <a:spcPct val="90000"/>
              </a:lnSpc>
              <a:spcBef>
                <a:spcPts val="500"/>
              </a:spcBef>
              <a:spcAft>
                <a:spcPts val="0"/>
              </a:spcAft>
              <a:buClr>
                <a:schemeClr val="dk1"/>
              </a:buClr>
              <a:buSzPct val="100000"/>
              <a:buChar char="•"/>
            </a:pPr>
            <a:r>
              <a:rPr lang="en-US" b="1"/>
              <a:t>Date of Birth</a:t>
            </a:r>
            <a:endParaRPr/>
          </a:p>
          <a:p>
            <a:pPr marL="685800" lvl="1" indent="-228600" algn="l" rtl="0">
              <a:lnSpc>
                <a:spcPct val="90000"/>
              </a:lnSpc>
              <a:spcBef>
                <a:spcPts val="500"/>
              </a:spcBef>
              <a:spcAft>
                <a:spcPts val="0"/>
              </a:spcAft>
              <a:buClr>
                <a:schemeClr val="dk1"/>
              </a:buClr>
              <a:buSzPct val="100000"/>
              <a:buChar char="•"/>
            </a:pPr>
            <a:r>
              <a:rPr lang="en-US"/>
              <a:t>Phone Number</a:t>
            </a:r>
            <a:endParaRPr/>
          </a:p>
          <a:p>
            <a:pPr marL="685800" lvl="1" indent="-228600" algn="l" rtl="0">
              <a:lnSpc>
                <a:spcPct val="90000"/>
              </a:lnSpc>
              <a:spcBef>
                <a:spcPts val="500"/>
              </a:spcBef>
              <a:spcAft>
                <a:spcPts val="0"/>
              </a:spcAft>
              <a:buClr>
                <a:schemeClr val="dk1"/>
              </a:buClr>
              <a:buSzPct val="100000"/>
              <a:buChar char="•"/>
            </a:pPr>
            <a:r>
              <a:rPr lang="en-US"/>
              <a:t>9 digit ZIP code or full UK postcode</a:t>
            </a:r>
            <a:endParaRPr/>
          </a:p>
          <a:p>
            <a:pPr marL="1143000" lvl="2" indent="-228600" algn="l" rtl="0">
              <a:lnSpc>
                <a:spcPct val="90000"/>
              </a:lnSpc>
              <a:spcBef>
                <a:spcPts val="500"/>
              </a:spcBef>
              <a:spcAft>
                <a:spcPts val="0"/>
              </a:spcAft>
              <a:buClr>
                <a:schemeClr val="dk1"/>
              </a:buClr>
              <a:buSzPct val="100000"/>
              <a:buChar char="•"/>
            </a:pPr>
            <a:r>
              <a:rPr lang="en-US"/>
              <a:t>However, you can ask for a 5 digit ZIP code or the first half of a UK postcode</a:t>
            </a:r>
            <a:endParaRPr/>
          </a:p>
          <a:p>
            <a:pPr marL="685800" lvl="1" indent="-228600" algn="l" rtl="0">
              <a:lnSpc>
                <a:spcPct val="90000"/>
              </a:lnSpc>
              <a:spcBef>
                <a:spcPts val="500"/>
              </a:spcBef>
              <a:spcAft>
                <a:spcPts val="0"/>
              </a:spcAft>
              <a:buClr>
                <a:schemeClr val="dk1"/>
              </a:buClr>
              <a:buSzPct val="100000"/>
              <a:buChar char="•"/>
            </a:pPr>
            <a:r>
              <a:rPr lang="en-US"/>
              <a:t>Links to social media accounts or posts.</a:t>
            </a:r>
            <a:endParaRPr/>
          </a:p>
          <a:p>
            <a:pPr marL="685800" lvl="1" indent="-228600" algn="l" rtl="0">
              <a:lnSpc>
                <a:spcPct val="90000"/>
              </a:lnSpc>
              <a:spcBef>
                <a:spcPts val="500"/>
              </a:spcBef>
              <a:spcAft>
                <a:spcPts val="0"/>
              </a:spcAft>
              <a:buClr>
                <a:schemeClr val="dk1"/>
              </a:buClr>
              <a:buSzPct val="100000"/>
              <a:buChar char="•"/>
            </a:pPr>
            <a:r>
              <a:rPr lang="en-US"/>
              <a:t>These may contain participant information or images eg. Twitter/Facebook/Instagram</a:t>
            </a:r>
            <a:endParaRPr/>
          </a:p>
          <a:p>
            <a:pPr marL="685800" lvl="1" indent="-228600" algn="l" rtl="0">
              <a:lnSpc>
                <a:spcPct val="90000"/>
              </a:lnSpc>
              <a:spcBef>
                <a:spcPts val="500"/>
              </a:spcBef>
              <a:spcAft>
                <a:spcPts val="0"/>
              </a:spcAft>
              <a:buClr>
                <a:schemeClr val="dk1"/>
              </a:buClr>
              <a:buSzPct val="100000"/>
              <a:buChar char="•"/>
            </a:pPr>
            <a:r>
              <a:rPr lang="en-US"/>
              <a:t>Email Address</a:t>
            </a:r>
            <a:endParaRPr/>
          </a:p>
          <a:p>
            <a:pPr marL="685800" lvl="1" indent="-228600" algn="l" rtl="0">
              <a:lnSpc>
                <a:spcPct val="90000"/>
              </a:lnSpc>
              <a:spcBef>
                <a:spcPts val="500"/>
              </a:spcBef>
              <a:spcAft>
                <a:spcPts val="0"/>
              </a:spcAft>
              <a:buClr>
                <a:schemeClr val="dk1"/>
              </a:buClr>
              <a:buSzPct val="100000"/>
              <a:buChar char="•"/>
            </a:pPr>
            <a:r>
              <a:rPr lang="en-US"/>
              <a:t>However, you can ask for participants' Prolific email which will look like '594a5d31833f6d0001623f8a@email.prolific.co' and can be used like a regular email to run multi part studies that require you to contact participants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Personality-level Individual Differences</a:t>
            </a:r>
            <a:br>
              <a:rPr lang="en-US"/>
            </a:br>
            <a:r>
              <a:rPr lang="en-US" sz="3100"/>
              <a:t>MAIA-32, Life Optimism, BIS/BAS, Ego Resilience, ERQ</a:t>
            </a:r>
            <a:endParaRPr/>
          </a:p>
        </p:txBody>
      </p:sp>
      <p:sp>
        <p:nvSpPr>
          <p:cNvPr id="348" name="Google Shape;348;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In Aggregate</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t>By group</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Psychopathology-level Individual Differences</a:t>
            </a:r>
            <a:br>
              <a:rPr lang="en-US"/>
            </a:br>
            <a:r>
              <a:rPr lang="en-US" sz="3100"/>
              <a:t>PDI, BDI, BAI</a:t>
            </a:r>
            <a:endParaRPr/>
          </a:p>
        </p:txBody>
      </p:sp>
      <p:sp>
        <p:nvSpPr>
          <p:cNvPr id="354" name="Google Shape;354;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In Aggregate</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t>By group</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1"/>
          <p:cNvSpPr/>
          <p:nvPr/>
        </p:nvSpPr>
        <p:spPr>
          <a:xfrm flipH="1">
            <a:off x="0" y="5349875"/>
            <a:ext cx="12192000" cy="1508125"/>
          </a:xfrm>
          <a:prstGeom prst="snip2DiagRect">
            <a:avLst>
              <a:gd name="adj1" fmla="val 0"/>
              <a:gd name="adj2" fmla="val 50000"/>
            </a:avLst>
          </a:prstGeom>
          <a:solidFill>
            <a:srgbClr val="0F45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361" name="Google Shape;361;p11"/>
          <p:cNvPicPr preferRelativeResize="0"/>
          <p:nvPr/>
        </p:nvPicPr>
        <p:blipFill rotWithShape="1">
          <a:blip r:embed="rId3">
            <a:alphaModFix/>
          </a:blip>
          <a:srcRect/>
          <a:stretch/>
        </p:blipFill>
        <p:spPr>
          <a:xfrm>
            <a:off x="11188700" y="5911850"/>
            <a:ext cx="1003300" cy="922338"/>
          </a:xfrm>
          <a:prstGeom prst="rect">
            <a:avLst/>
          </a:prstGeom>
          <a:noFill/>
          <a:ln>
            <a:noFill/>
          </a:ln>
        </p:spPr>
      </p:pic>
      <p:pic>
        <p:nvPicPr>
          <p:cNvPr id="362" name="Google Shape;362;p11"/>
          <p:cNvPicPr preferRelativeResize="0"/>
          <p:nvPr/>
        </p:nvPicPr>
        <p:blipFill rotWithShape="1">
          <a:blip r:embed="rId4">
            <a:alphaModFix/>
          </a:blip>
          <a:srcRect l="11099" t="17576" r="12080" b="17770"/>
          <a:stretch/>
        </p:blipFill>
        <p:spPr>
          <a:xfrm>
            <a:off x="5551488" y="5353050"/>
            <a:ext cx="1773237" cy="1490663"/>
          </a:xfrm>
          <a:prstGeom prst="rect">
            <a:avLst/>
          </a:prstGeom>
          <a:noFill/>
          <a:ln>
            <a:noFill/>
          </a:ln>
        </p:spPr>
      </p:pic>
      <p:sp>
        <p:nvSpPr>
          <p:cNvPr id="363" name="Google Shape;363;p11"/>
          <p:cNvSpPr txBox="1"/>
          <p:nvPr/>
        </p:nvSpPr>
        <p:spPr>
          <a:xfrm>
            <a:off x="485775" y="5508625"/>
            <a:ext cx="4897438"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D6A300"/>
              </a:buClr>
              <a:buSzPts val="4400"/>
              <a:buFont typeface="Arial"/>
              <a:buNone/>
            </a:pPr>
            <a:r>
              <a:rPr lang="en-US" sz="4400" b="1" i="0" u="none" strike="noStrike" cap="none">
                <a:solidFill>
                  <a:srgbClr val="D6A300"/>
                </a:solidFill>
                <a:latin typeface="Montserrat Black"/>
                <a:ea typeface="Montserrat Black"/>
                <a:cs typeface="Montserrat Black"/>
                <a:sym typeface="Montserrat Black"/>
              </a:rPr>
              <a:t>Phase 2 </a:t>
            </a:r>
            <a:r>
              <a:rPr lang="en-US" sz="3600" b="1" i="0" u="none" strike="noStrike" cap="none">
                <a:solidFill>
                  <a:srgbClr val="D6A300"/>
                </a:solidFill>
                <a:latin typeface="Montserrat Black"/>
                <a:ea typeface="Montserrat Black"/>
                <a:cs typeface="Montserrat Black"/>
                <a:sym typeface="Montserrat Black"/>
              </a:rPr>
              <a:t>Conceptual Prime</a:t>
            </a:r>
            <a:endParaRPr sz="4400" b="1" i="0" u="none" strike="noStrike" cap="none">
              <a:solidFill>
                <a:srgbClr val="D6A300"/>
              </a:solidFill>
              <a:latin typeface="Montserrat Black"/>
              <a:ea typeface="Montserrat Black"/>
              <a:cs typeface="Montserrat Black"/>
              <a:sym typeface="Montserrat Black"/>
            </a:endParaRPr>
          </a:p>
        </p:txBody>
      </p:sp>
      <p:pic>
        <p:nvPicPr>
          <p:cNvPr id="364" name="Google Shape;364;p11"/>
          <p:cNvPicPr preferRelativeResize="0"/>
          <p:nvPr/>
        </p:nvPicPr>
        <p:blipFill rotWithShape="1">
          <a:blip r:embed="rId5">
            <a:alphaModFix/>
          </a:blip>
          <a:srcRect/>
          <a:stretch/>
        </p:blipFill>
        <p:spPr>
          <a:xfrm>
            <a:off x="107950" y="95250"/>
            <a:ext cx="1549400" cy="2571750"/>
          </a:xfrm>
          <a:prstGeom prst="rect">
            <a:avLst/>
          </a:prstGeom>
          <a:noFill/>
          <a:ln>
            <a:noFill/>
          </a:ln>
        </p:spPr>
      </p:pic>
      <p:pic>
        <p:nvPicPr>
          <p:cNvPr id="365" name="Google Shape;365;p11"/>
          <p:cNvPicPr preferRelativeResize="0"/>
          <p:nvPr/>
        </p:nvPicPr>
        <p:blipFill rotWithShape="1">
          <a:blip r:embed="rId6">
            <a:alphaModFix/>
          </a:blip>
          <a:srcRect l="21262"/>
          <a:stretch/>
        </p:blipFill>
        <p:spPr>
          <a:xfrm>
            <a:off x="1749425" y="1289050"/>
            <a:ext cx="1903413" cy="1374775"/>
          </a:xfrm>
          <a:prstGeom prst="rect">
            <a:avLst/>
          </a:prstGeom>
          <a:noFill/>
          <a:ln>
            <a:noFill/>
          </a:ln>
        </p:spPr>
      </p:pic>
      <p:grpSp>
        <p:nvGrpSpPr>
          <p:cNvPr id="366" name="Google Shape;366;p11"/>
          <p:cNvGrpSpPr/>
          <p:nvPr/>
        </p:nvGrpSpPr>
        <p:grpSpPr>
          <a:xfrm>
            <a:off x="371475" y="2571750"/>
            <a:ext cx="11269663" cy="2649538"/>
            <a:chOff x="371475" y="2572486"/>
            <a:chExt cx="11270377" cy="2648215"/>
          </a:xfrm>
        </p:grpSpPr>
        <p:grpSp>
          <p:nvGrpSpPr>
            <p:cNvPr id="367" name="Google Shape;367;p11"/>
            <p:cNvGrpSpPr/>
            <p:nvPr/>
          </p:nvGrpSpPr>
          <p:grpSpPr>
            <a:xfrm>
              <a:off x="706459" y="2572486"/>
              <a:ext cx="1579662" cy="464906"/>
              <a:chOff x="3679767" y="2888185"/>
              <a:chExt cx="1579662" cy="464906"/>
            </a:xfrm>
          </p:grpSpPr>
          <p:sp>
            <p:nvSpPr>
              <p:cNvPr id="368" name="Google Shape;368;p11"/>
              <p:cNvSpPr/>
              <p:nvPr/>
            </p:nvSpPr>
            <p:spPr>
              <a:xfrm>
                <a:off x="3679767" y="2888185"/>
                <a:ext cx="1579662" cy="464906"/>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1"/>
              <p:cNvSpPr txBox="1"/>
              <p:nvPr/>
            </p:nvSpPr>
            <p:spPr>
              <a:xfrm>
                <a:off x="3694055" y="2902466"/>
                <a:ext cx="1551086" cy="436344"/>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lt1"/>
                    </a:solidFill>
                    <a:latin typeface="Arial"/>
                    <a:ea typeface="Arial"/>
                    <a:cs typeface="Arial"/>
                    <a:sym typeface="Arial"/>
                  </a:rPr>
                  <a:t>Numerosity</a:t>
                </a:r>
                <a:endParaRPr sz="1400" b="0" i="0" u="none" strike="noStrike" cap="none">
                  <a:solidFill>
                    <a:schemeClr val="lt1"/>
                  </a:solidFill>
                  <a:latin typeface="Arial"/>
                  <a:ea typeface="Arial"/>
                  <a:cs typeface="Arial"/>
                  <a:sym typeface="Arial"/>
                </a:endParaRPr>
              </a:p>
            </p:txBody>
          </p:sp>
        </p:grpSp>
        <p:grpSp>
          <p:nvGrpSpPr>
            <p:cNvPr id="370" name="Google Shape;370;p11"/>
            <p:cNvGrpSpPr/>
            <p:nvPr/>
          </p:nvGrpSpPr>
          <p:grpSpPr>
            <a:xfrm>
              <a:off x="2983078" y="2572486"/>
              <a:ext cx="1579662" cy="464906"/>
              <a:chOff x="3679896" y="2888185"/>
              <a:chExt cx="1579662" cy="464906"/>
            </a:xfrm>
          </p:grpSpPr>
          <p:sp>
            <p:nvSpPr>
              <p:cNvPr id="371" name="Google Shape;371;p11"/>
              <p:cNvSpPr/>
              <p:nvPr/>
            </p:nvSpPr>
            <p:spPr>
              <a:xfrm>
                <a:off x="3679896" y="2888185"/>
                <a:ext cx="1579662" cy="464906"/>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1"/>
              <p:cNvSpPr txBox="1"/>
              <p:nvPr/>
            </p:nvSpPr>
            <p:spPr>
              <a:xfrm>
                <a:off x="3694184" y="2902466"/>
                <a:ext cx="1551086" cy="436344"/>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lt1"/>
                    </a:solidFill>
                    <a:latin typeface="Arial"/>
                    <a:ea typeface="Arial"/>
                    <a:cs typeface="Arial"/>
                    <a:sym typeface="Arial"/>
                  </a:rPr>
                  <a:t>Location</a:t>
                </a:r>
                <a:endParaRPr/>
              </a:p>
            </p:txBody>
          </p:sp>
        </p:grpSp>
        <p:grpSp>
          <p:nvGrpSpPr>
            <p:cNvPr id="373" name="Google Shape;373;p11"/>
            <p:cNvGrpSpPr/>
            <p:nvPr/>
          </p:nvGrpSpPr>
          <p:grpSpPr>
            <a:xfrm>
              <a:off x="5239058" y="2572486"/>
              <a:ext cx="1578075" cy="464906"/>
              <a:chOff x="3680476" y="2888185"/>
              <a:chExt cx="1578075" cy="464906"/>
            </a:xfrm>
          </p:grpSpPr>
          <p:sp>
            <p:nvSpPr>
              <p:cNvPr id="374" name="Google Shape;374;p11"/>
              <p:cNvSpPr/>
              <p:nvPr/>
            </p:nvSpPr>
            <p:spPr>
              <a:xfrm>
                <a:off x="3680476" y="2888185"/>
                <a:ext cx="1578075" cy="464906"/>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1"/>
              <p:cNvSpPr txBox="1"/>
              <p:nvPr/>
            </p:nvSpPr>
            <p:spPr>
              <a:xfrm>
                <a:off x="3694765" y="2902466"/>
                <a:ext cx="1549498" cy="436344"/>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lt1"/>
                    </a:solidFill>
                    <a:latin typeface="Arial"/>
                    <a:ea typeface="Arial"/>
                    <a:cs typeface="Arial"/>
                    <a:sym typeface="Arial"/>
                  </a:rPr>
                  <a:t>Motion</a:t>
                </a:r>
                <a:endParaRPr/>
              </a:p>
            </p:txBody>
          </p:sp>
        </p:grpSp>
        <p:grpSp>
          <p:nvGrpSpPr>
            <p:cNvPr id="376" name="Google Shape;376;p11"/>
            <p:cNvGrpSpPr/>
            <p:nvPr/>
          </p:nvGrpSpPr>
          <p:grpSpPr>
            <a:xfrm>
              <a:off x="7472813" y="2572486"/>
              <a:ext cx="1578075" cy="464906"/>
              <a:chOff x="3680361" y="2888185"/>
              <a:chExt cx="1578075" cy="464906"/>
            </a:xfrm>
          </p:grpSpPr>
          <p:sp>
            <p:nvSpPr>
              <p:cNvPr id="377" name="Google Shape;377;p11"/>
              <p:cNvSpPr/>
              <p:nvPr/>
            </p:nvSpPr>
            <p:spPr>
              <a:xfrm>
                <a:off x="3680361" y="2888185"/>
                <a:ext cx="1578075" cy="464906"/>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txBox="1"/>
              <p:nvPr/>
            </p:nvSpPr>
            <p:spPr>
              <a:xfrm>
                <a:off x="3694649" y="2902466"/>
                <a:ext cx="1549498" cy="436344"/>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lt1"/>
                    </a:solidFill>
                    <a:latin typeface="Arial"/>
                    <a:ea typeface="Arial"/>
                    <a:cs typeface="Arial"/>
                    <a:sym typeface="Arial"/>
                  </a:rPr>
                  <a:t>Color</a:t>
                </a:r>
                <a:endParaRPr/>
              </a:p>
            </p:txBody>
          </p:sp>
        </p:grpSp>
        <p:grpSp>
          <p:nvGrpSpPr>
            <p:cNvPr id="379" name="Google Shape;379;p11"/>
            <p:cNvGrpSpPr/>
            <p:nvPr/>
          </p:nvGrpSpPr>
          <p:grpSpPr>
            <a:xfrm>
              <a:off x="9727206" y="2572486"/>
              <a:ext cx="1579662" cy="464906"/>
              <a:chOff x="3679794" y="2888185"/>
              <a:chExt cx="1579662" cy="464906"/>
            </a:xfrm>
          </p:grpSpPr>
          <p:sp>
            <p:nvSpPr>
              <p:cNvPr id="380" name="Google Shape;380;p11"/>
              <p:cNvSpPr/>
              <p:nvPr/>
            </p:nvSpPr>
            <p:spPr>
              <a:xfrm>
                <a:off x="3679794" y="2888185"/>
                <a:ext cx="1579662" cy="464906"/>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1"/>
              <p:cNvSpPr txBox="1"/>
              <p:nvPr/>
            </p:nvSpPr>
            <p:spPr>
              <a:xfrm>
                <a:off x="3694082" y="2902466"/>
                <a:ext cx="1551086" cy="436344"/>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lt1"/>
                    </a:solidFill>
                    <a:latin typeface="Arial"/>
                    <a:ea typeface="Arial"/>
                    <a:cs typeface="Arial"/>
                    <a:sym typeface="Arial"/>
                  </a:rPr>
                  <a:t>Size</a:t>
                </a:r>
                <a:endParaRPr/>
              </a:p>
            </p:txBody>
          </p:sp>
        </p:grpSp>
        <p:pic>
          <p:nvPicPr>
            <p:cNvPr id="382" name="Google Shape;382;p11"/>
            <p:cNvPicPr preferRelativeResize="0"/>
            <p:nvPr/>
          </p:nvPicPr>
          <p:blipFill rotWithShape="1">
            <a:blip r:embed="rId7">
              <a:alphaModFix/>
            </a:blip>
            <a:srcRect/>
            <a:stretch/>
          </p:blipFill>
          <p:spPr>
            <a:xfrm>
              <a:off x="2620931" y="3058853"/>
              <a:ext cx="2260464" cy="2098720"/>
            </a:xfrm>
            <a:prstGeom prst="rect">
              <a:avLst/>
            </a:prstGeom>
            <a:noFill/>
            <a:ln>
              <a:noFill/>
            </a:ln>
          </p:spPr>
        </p:pic>
        <p:pic>
          <p:nvPicPr>
            <p:cNvPr id="383" name="Google Shape;383;p11"/>
            <p:cNvPicPr preferRelativeResize="0"/>
            <p:nvPr/>
          </p:nvPicPr>
          <p:blipFill rotWithShape="1">
            <a:blip r:embed="rId8">
              <a:alphaModFix/>
            </a:blip>
            <a:srcRect/>
            <a:stretch/>
          </p:blipFill>
          <p:spPr>
            <a:xfrm>
              <a:off x="4926333" y="3065816"/>
              <a:ext cx="2313994" cy="2093613"/>
            </a:xfrm>
            <a:prstGeom prst="rect">
              <a:avLst/>
            </a:prstGeom>
            <a:noFill/>
            <a:ln>
              <a:noFill/>
            </a:ln>
          </p:spPr>
        </p:pic>
        <p:pic>
          <p:nvPicPr>
            <p:cNvPr id="384" name="Google Shape;384;p11"/>
            <p:cNvPicPr preferRelativeResize="0"/>
            <p:nvPr/>
          </p:nvPicPr>
          <p:blipFill rotWithShape="1">
            <a:blip r:embed="rId9">
              <a:alphaModFix/>
            </a:blip>
            <a:srcRect/>
            <a:stretch/>
          </p:blipFill>
          <p:spPr>
            <a:xfrm>
              <a:off x="7192241" y="3058853"/>
              <a:ext cx="2156894" cy="2131270"/>
            </a:xfrm>
            <a:prstGeom prst="rect">
              <a:avLst/>
            </a:prstGeom>
            <a:noFill/>
            <a:ln>
              <a:noFill/>
            </a:ln>
          </p:spPr>
        </p:pic>
        <p:pic>
          <p:nvPicPr>
            <p:cNvPr id="385" name="Google Shape;385;p11"/>
            <p:cNvPicPr preferRelativeResize="0"/>
            <p:nvPr/>
          </p:nvPicPr>
          <p:blipFill rotWithShape="1">
            <a:blip r:embed="rId10">
              <a:alphaModFix/>
            </a:blip>
            <a:srcRect/>
            <a:stretch/>
          </p:blipFill>
          <p:spPr>
            <a:xfrm>
              <a:off x="9391315" y="3065816"/>
              <a:ext cx="2250537" cy="2154885"/>
            </a:xfrm>
            <a:prstGeom prst="rect">
              <a:avLst/>
            </a:prstGeom>
            <a:noFill/>
            <a:ln>
              <a:noFill/>
            </a:ln>
          </p:spPr>
        </p:pic>
        <p:pic>
          <p:nvPicPr>
            <p:cNvPr id="386" name="Google Shape;386;p11"/>
            <p:cNvPicPr preferRelativeResize="0"/>
            <p:nvPr/>
          </p:nvPicPr>
          <p:blipFill rotWithShape="1">
            <a:blip r:embed="rId11">
              <a:alphaModFix/>
            </a:blip>
            <a:srcRect/>
            <a:stretch/>
          </p:blipFill>
          <p:spPr>
            <a:xfrm>
              <a:off x="371475" y="3059721"/>
              <a:ext cx="2207276" cy="2100802"/>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5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12"/>
          <p:cNvSpPr/>
          <p:nvPr/>
        </p:nvSpPr>
        <p:spPr>
          <a:xfrm flipH="1">
            <a:off x="0" y="5349875"/>
            <a:ext cx="12192000" cy="1508125"/>
          </a:xfrm>
          <a:prstGeom prst="snip2DiagRect">
            <a:avLst>
              <a:gd name="adj1" fmla="val 0"/>
              <a:gd name="adj2" fmla="val 50000"/>
            </a:avLst>
          </a:prstGeom>
          <a:solidFill>
            <a:srgbClr val="0F45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393" name="Google Shape;393;p12"/>
          <p:cNvPicPr preferRelativeResize="0"/>
          <p:nvPr/>
        </p:nvPicPr>
        <p:blipFill rotWithShape="1">
          <a:blip r:embed="rId3">
            <a:alphaModFix/>
          </a:blip>
          <a:srcRect/>
          <a:stretch/>
        </p:blipFill>
        <p:spPr>
          <a:xfrm>
            <a:off x="11188700" y="5911850"/>
            <a:ext cx="1003300" cy="922338"/>
          </a:xfrm>
          <a:prstGeom prst="rect">
            <a:avLst/>
          </a:prstGeom>
          <a:noFill/>
          <a:ln>
            <a:noFill/>
          </a:ln>
        </p:spPr>
      </p:pic>
      <p:pic>
        <p:nvPicPr>
          <p:cNvPr id="394" name="Google Shape;394;p12"/>
          <p:cNvPicPr preferRelativeResize="0"/>
          <p:nvPr/>
        </p:nvPicPr>
        <p:blipFill rotWithShape="1">
          <a:blip r:embed="rId4">
            <a:alphaModFix/>
          </a:blip>
          <a:srcRect l="11099" t="17576" r="12080" b="17770"/>
          <a:stretch/>
        </p:blipFill>
        <p:spPr>
          <a:xfrm>
            <a:off x="5551488" y="5353050"/>
            <a:ext cx="1773237" cy="1490663"/>
          </a:xfrm>
          <a:prstGeom prst="rect">
            <a:avLst/>
          </a:prstGeom>
          <a:noFill/>
          <a:ln>
            <a:noFill/>
          </a:ln>
        </p:spPr>
      </p:pic>
      <p:sp>
        <p:nvSpPr>
          <p:cNvPr id="395" name="Google Shape;395;p12"/>
          <p:cNvSpPr txBox="1"/>
          <p:nvPr/>
        </p:nvSpPr>
        <p:spPr>
          <a:xfrm>
            <a:off x="485775" y="5508625"/>
            <a:ext cx="4897438"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D6A300"/>
              </a:buClr>
              <a:buSzPts val="4400"/>
              <a:buFont typeface="Arial"/>
              <a:buNone/>
            </a:pPr>
            <a:r>
              <a:rPr lang="en-US" sz="4400" b="1" i="0" u="none" strike="noStrike" cap="none">
                <a:solidFill>
                  <a:srgbClr val="D6A300"/>
                </a:solidFill>
                <a:latin typeface="Montserrat Black"/>
                <a:ea typeface="Montserrat Black"/>
                <a:cs typeface="Montserrat Black"/>
                <a:sym typeface="Montserrat Black"/>
              </a:rPr>
              <a:t>Phase 2 </a:t>
            </a:r>
            <a:endParaRPr/>
          </a:p>
          <a:p>
            <a:pPr marL="0" marR="0" lvl="0" indent="0" algn="ctr" rtl="0">
              <a:lnSpc>
                <a:spcPct val="90000"/>
              </a:lnSpc>
              <a:spcBef>
                <a:spcPts val="0"/>
              </a:spcBef>
              <a:spcAft>
                <a:spcPts val="0"/>
              </a:spcAft>
              <a:buClr>
                <a:srgbClr val="D6A300"/>
              </a:buClr>
              <a:buSzPts val="3600"/>
              <a:buFont typeface="Arial"/>
              <a:buNone/>
            </a:pPr>
            <a:r>
              <a:rPr lang="en-US" sz="3600" b="1" i="0" u="none" strike="noStrike" cap="none">
                <a:solidFill>
                  <a:srgbClr val="D6A300"/>
                </a:solidFill>
                <a:latin typeface="Montserrat Black"/>
                <a:ea typeface="Montserrat Black"/>
                <a:cs typeface="Montserrat Black"/>
                <a:sym typeface="Montserrat Black"/>
              </a:rPr>
              <a:t>Social Prime</a:t>
            </a:r>
            <a:endParaRPr sz="4400" b="1" i="0" u="none" strike="noStrike" cap="none">
              <a:solidFill>
                <a:srgbClr val="D6A300"/>
              </a:solidFill>
              <a:latin typeface="Montserrat Black"/>
              <a:ea typeface="Montserrat Black"/>
              <a:cs typeface="Montserrat Black"/>
              <a:sym typeface="Montserrat Black"/>
            </a:endParaRPr>
          </a:p>
        </p:txBody>
      </p:sp>
      <p:pic>
        <p:nvPicPr>
          <p:cNvPr id="396" name="Google Shape;396;p12"/>
          <p:cNvPicPr preferRelativeResize="0"/>
          <p:nvPr/>
        </p:nvPicPr>
        <p:blipFill rotWithShape="1">
          <a:blip r:embed="rId5">
            <a:alphaModFix/>
          </a:blip>
          <a:srcRect/>
          <a:stretch/>
        </p:blipFill>
        <p:spPr>
          <a:xfrm>
            <a:off x="107950" y="95250"/>
            <a:ext cx="1549400" cy="2571750"/>
          </a:xfrm>
          <a:prstGeom prst="rect">
            <a:avLst/>
          </a:prstGeom>
          <a:noFill/>
          <a:ln>
            <a:noFill/>
          </a:ln>
        </p:spPr>
      </p:pic>
      <p:grpSp>
        <p:nvGrpSpPr>
          <p:cNvPr id="397" name="Google Shape;397;p12"/>
          <p:cNvGrpSpPr/>
          <p:nvPr/>
        </p:nvGrpSpPr>
        <p:grpSpPr>
          <a:xfrm>
            <a:off x="479425" y="1190625"/>
            <a:ext cx="11352213" cy="4110038"/>
            <a:chOff x="479225" y="1190571"/>
            <a:chExt cx="11352719" cy="4110430"/>
          </a:xfrm>
        </p:grpSpPr>
        <p:pic>
          <p:nvPicPr>
            <p:cNvPr id="398" name="Google Shape;398;p12"/>
            <p:cNvPicPr preferRelativeResize="0"/>
            <p:nvPr/>
          </p:nvPicPr>
          <p:blipFill rotWithShape="1">
            <a:blip r:embed="rId6">
              <a:alphaModFix/>
            </a:blip>
            <a:srcRect l="21262"/>
            <a:stretch/>
          </p:blipFill>
          <p:spPr>
            <a:xfrm>
              <a:off x="1749716" y="1289636"/>
              <a:ext cx="1903881" cy="1374953"/>
            </a:xfrm>
            <a:prstGeom prst="rect">
              <a:avLst/>
            </a:prstGeom>
            <a:noFill/>
            <a:ln>
              <a:noFill/>
            </a:ln>
          </p:spPr>
        </p:pic>
        <p:grpSp>
          <p:nvGrpSpPr>
            <p:cNvPr id="399" name="Google Shape;399;p12"/>
            <p:cNvGrpSpPr/>
            <p:nvPr/>
          </p:nvGrpSpPr>
          <p:grpSpPr>
            <a:xfrm>
              <a:off x="706248" y="1190571"/>
              <a:ext cx="1579632" cy="463594"/>
              <a:chOff x="3679556" y="2888185"/>
              <a:chExt cx="1579632" cy="463594"/>
            </a:xfrm>
          </p:grpSpPr>
          <p:sp>
            <p:nvSpPr>
              <p:cNvPr id="400" name="Google Shape;400;p12"/>
              <p:cNvSpPr/>
              <p:nvPr/>
            </p:nvSpPr>
            <p:spPr>
              <a:xfrm>
                <a:off x="3679556" y="2888185"/>
                <a:ext cx="1579632" cy="463594"/>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2"/>
              <p:cNvSpPr txBox="1"/>
              <p:nvPr/>
            </p:nvSpPr>
            <p:spPr>
              <a:xfrm>
                <a:off x="3693844" y="2902474"/>
                <a:ext cx="1551057" cy="435016"/>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lt1"/>
                    </a:solidFill>
                    <a:latin typeface="Arial"/>
                    <a:ea typeface="Arial"/>
                    <a:cs typeface="Arial"/>
                    <a:sym typeface="Arial"/>
                  </a:rPr>
                  <a:t>Numerosity</a:t>
                </a:r>
                <a:endParaRPr sz="1400" b="0" i="0" u="none" strike="noStrike" cap="none">
                  <a:solidFill>
                    <a:schemeClr val="lt1"/>
                  </a:solidFill>
                  <a:latin typeface="Arial"/>
                  <a:ea typeface="Arial"/>
                  <a:cs typeface="Arial"/>
                  <a:sym typeface="Arial"/>
                </a:endParaRPr>
              </a:p>
            </p:txBody>
          </p:sp>
        </p:grpSp>
        <p:grpSp>
          <p:nvGrpSpPr>
            <p:cNvPr id="402" name="Google Shape;402;p12"/>
            <p:cNvGrpSpPr/>
            <p:nvPr/>
          </p:nvGrpSpPr>
          <p:grpSpPr>
            <a:xfrm>
              <a:off x="2982825" y="1190571"/>
              <a:ext cx="1579632" cy="463594"/>
              <a:chOff x="3679643" y="2888185"/>
              <a:chExt cx="1579632" cy="463594"/>
            </a:xfrm>
          </p:grpSpPr>
          <p:sp>
            <p:nvSpPr>
              <p:cNvPr id="403" name="Google Shape;403;p12"/>
              <p:cNvSpPr/>
              <p:nvPr/>
            </p:nvSpPr>
            <p:spPr>
              <a:xfrm>
                <a:off x="3679643" y="2888185"/>
                <a:ext cx="1579632" cy="463594"/>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2"/>
              <p:cNvSpPr txBox="1"/>
              <p:nvPr/>
            </p:nvSpPr>
            <p:spPr>
              <a:xfrm>
                <a:off x="3693931" y="2902474"/>
                <a:ext cx="1551057" cy="435016"/>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lt1"/>
                    </a:solidFill>
                    <a:latin typeface="Arial"/>
                    <a:ea typeface="Arial"/>
                    <a:cs typeface="Arial"/>
                    <a:sym typeface="Arial"/>
                  </a:rPr>
                  <a:t>Location</a:t>
                </a:r>
                <a:endParaRPr/>
              </a:p>
            </p:txBody>
          </p:sp>
        </p:grpSp>
        <p:grpSp>
          <p:nvGrpSpPr>
            <p:cNvPr id="405" name="Google Shape;405;p12"/>
            <p:cNvGrpSpPr/>
            <p:nvPr/>
          </p:nvGrpSpPr>
          <p:grpSpPr>
            <a:xfrm>
              <a:off x="5238762" y="1190571"/>
              <a:ext cx="1578045" cy="463594"/>
              <a:chOff x="3680180" y="2888185"/>
              <a:chExt cx="1578045" cy="463594"/>
            </a:xfrm>
          </p:grpSpPr>
          <p:sp>
            <p:nvSpPr>
              <p:cNvPr id="406" name="Google Shape;406;p12"/>
              <p:cNvSpPr/>
              <p:nvPr/>
            </p:nvSpPr>
            <p:spPr>
              <a:xfrm>
                <a:off x="3680180" y="2888185"/>
                <a:ext cx="1578045" cy="463594"/>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2"/>
              <p:cNvSpPr txBox="1"/>
              <p:nvPr/>
            </p:nvSpPr>
            <p:spPr>
              <a:xfrm>
                <a:off x="3694469" y="2902474"/>
                <a:ext cx="1549469" cy="435016"/>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lt1"/>
                    </a:solidFill>
                    <a:latin typeface="Arial"/>
                    <a:ea typeface="Arial"/>
                    <a:cs typeface="Arial"/>
                    <a:sym typeface="Arial"/>
                  </a:rPr>
                  <a:t>Motion</a:t>
                </a:r>
                <a:endParaRPr/>
              </a:p>
            </p:txBody>
          </p:sp>
        </p:grpSp>
        <p:grpSp>
          <p:nvGrpSpPr>
            <p:cNvPr id="408" name="Google Shape;408;p12"/>
            <p:cNvGrpSpPr/>
            <p:nvPr/>
          </p:nvGrpSpPr>
          <p:grpSpPr>
            <a:xfrm>
              <a:off x="7472475" y="1190571"/>
              <a:ext cx="1579632" cy="463594"/>
              <a:chOff x="3680023" y="2888185"/>
              <a:chExt cx="1579632" cy="463594"/>
            </a:xfrm>
          </p:grpSpPr>
          <p:sp>
            <p:nvSpPr>
              <p:cNvPr id="409" name="Google Shape;409;p12"/>
              <p:cNvSpPr/>
              <p:nvPr/>
            </p:nvSpPr>
            <p:spPr>
              <a:xfrm>
                <a:off x="3680023" y="2888185"/>
                <a:ext cx="1579632" cy="463594"/>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2"/>
              <p:cNvSpPr txBox="1"/>
              <p:nvPr/>
            </p:nvSpPr>
            <p:spPr>
              <a:xfrm>
                <a:off x="3694311" y="2902474"/>
                <a:ext cx="1551057" cy="435016"/>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lt1"/>
                    </a:solidFill>
                    <a:latin typeface="Arial"/>
                    <a:ea typeface="Arial"/>
                    <a:cs typeface="Arial"/>
                    <a:sym typeface="Arial"/>
                  </a:rPr>
                  <a:t>Color</a:t>
                </a:r>
                <a:endParaRPr/>
              </a:p>
            </p:txBody>
          </p:sp>
        </p:grpSp>
        <p:grpSp>
          <p:nvGrpSpPr>
            <p:cNvPr id="411" name="Google Shape;411;p12"/>
            <p:cNvGrpSpPr/>
            <p:nvPr/>
          </p:nvGrpSpPr>
          <p:grpSpPr>
            <a:xfrm>
              <a:off x="9726825" y="1190571"/>
              <a:ext cx="1579632" cy="463594"/>
              <a:chOff x="3679413" y="2888185"/>
              <a:chExt cx="1579632" cy="463594"/>
            </a:xfrm>
          </p:grpSpPr>
          <p:sp>
            <p:nvSpPr>
              <p:cNvPr id="412" name="Google Shape;412;p12"/>
              <p:cNvSpPr/>
              <p:nvPr/>
            </p:nvSpPr>
            <p:spPr>
              <a:xfrm>
                <a:off x="3679413" y="2888185"/>
                <a:ext cx="1579632" cy="463594"/>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2"/>
              <p:cNvSpPr txBox="1"/>
              <p:nvPr/>
            </p:nvSpPr>
            <p:spPr>
              <a:xfrm>
                <a:off x="3693701" y="2902474"/>
                <a:ext cx="1551057" cy="435016"/>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lt1"/>
                    </a:solidFill>
                    <a:latin typeface="Arial"/>
                    <a:ea typeface="Arial"/>
                    <a:cs typeface="Arial"/>
                    <a:sym typeface="Arial"/>
                  </a:rPr>
                  <a:t>Size</a:t>
                </a:r>
                <a:endParaRPr/>
              </a:p>
            </p:txBody>
          </p:sp>
        </p:grpSp>
        <p:pic>
          <p:nvPicPr>
            <p:cNvPr id="414" name="Google Shape;414;p12"/>
            <p:cNvPicPr preferRelativeResize="0"/>
            <p:nvPr/>
          </p:nvPicPr>
          <p:blipFill rotWithShape="1">
            <a:blip r:embed="rId7">
              <a:alphaModFix/>
            </a:blip>
            <a:srcRect r="52000"/>
            <a:stretch/>
          </p:blipFill>
          <p:spPr>
            <a:xfrm>
              <a:off x="2496844" y="1669916"/>
              <a:ext cx="1953254" cy="1847616"/>
            </a:xfrm>
            <a:prstGeom prst="rect">
              <a:avLst/>
            </a:prstGeom>
            <a:solidFill>
              <a:schemeClr val="lt1"/>
            </a:solidFill>
            <a:ln>
              <a:noFill/>
            </a:ln>
          </p:spPr>
        </p:pic>
        <p:pic>
          <p:nvPicPr>
            <p:cNvPr id="415" name="Google Shape;415;p12"/>
            <p:cNvPicPr preferRelativeResize="0"/>
            <p:nvPr/>
          </p:nvPicPr>
          <p:blipFill rotWithShape="1">
            <a:blip r:embed="rId8">
              <a:alphaModFix/>
            </a:blip>
            <a:srcRect/>
            <a:stretch/>
          </p:blipFill>
          <p:spPr>
            <a:xfrm>
              <a:off x="5019283" y="1668543"/>
              <a:ext cx="2017619" cy="1895439"/>
            </a:xfrm>
            <a:prstGeom prst="rect">
              <a:avLst/>
            </a:prstGeom>
            <a:solidFill>
              <a:schemeClr val="lt1"/>
            </a:solidFill>
            <a:ln>
              <a:noFill/>
            </a:ln>
          </p:spPr>
        </p:pic>
        <p:pic>
          <p:nvPicPr>
            <p:cNvPr id="416" name="Google Shape;416;p12"/>
            <p:cNvPicPr preferRelativeResize="0"/>
            <p:nvPr/>
          </p:nvPicPr>
          <p:blipFill rotWithShape="1">
            <a:blip r:embed="rId9">
              <a:alphaModFix/>
            </a:blip>
            <a:srcRect/>
            <a:stretch/>
          </p:blipFill>
          <p:spPr>
            <a:xfrm>
              <a:off x="7253153" y="1668543"/>
              <a:ext cx="2017619" cy="1942053"/>
            </a:xfrm>
            <a:prstGeom prst="rect">
              <a:avLst/>
            </a:prstGeom>
            <a:solidFill>
              <a:schemeClr val="lt1"/>
            </a:solidFill>
            <a:ln>
              <a:noFill/>
            </a:ln>
          </p:spPr>
        </p:pic>
        <p:pic>
          <p:nvPicPr>
            <p:cNvPr id="417" name="Google Shape;417;p12"/>
            <p:cNvPicPr preferRelativeResize="0"/>
            <p:nvPr/>
          </p:nvPicPr>
          <p:blipFill rotWithShape="1">
            <a:blip r:embed="rId10">
              <a:alphaModFix/>
            </a:blip>
            <a:srcRect r="51035"/>
            <a:stretch/>
          </p:blipFill>
          <p:spPr>
            <a:xfrm>
              <a:off x="9321216" y="1674320"/>
              <a:ext cx="2017619" cy="1814637"/>
            </a:xfrm>
            <a:prstGeom prst="rect">
              <a:avLst/>
            </a:prstGeom>
            <a:solidFill>
              <a:schemeClr val="lt1"/>
            </a:solidFill>
            <a:ln>
              <a:noFill/>
            </a:ln>
          </p:spPr>
        </p:pic>
        <p:pic>
          <p:nvPicPr>
            <p:cNvPr id="418" name="Google Shape;418;p12"/>
            <p:cNvPicPr preferRelativeResize="0"/>
            <p:nvPr/>
          </p:nvPicPr>
          <p:blipFill rotWithShape="1">
            <a:blip r:embed="rId11">
              <a:alphaModFix/>
            </a:blip>
            <a:srcRect/>
            <a:stretch/>
          </p:blipFill>
          <p:spPr>
            <a:xfrm>
              <a:off x="479225" y="1668543"/>
              <a:ext cx="2017619" cy="1903692"/>
            </a:xfrm>
            <a:prstGeom prst="rect">
              <a:avLst/>
            </a:prstGeom>
            <a:solidFill>
              <a:schemeClr val="lt1"/>
            </a:solidFill>
            <a:ln>
              <a:noFill/>
            </a:ln>
          </p:spPr>
        </p:pic>
        <p:pic>
          <p:nvPicPr>
            <p:cNvPr id="419" name="Google Shape;419;p12"/>
            <p:cNvPicPr preferRelativeResize="0"/>
            <p:nvPr/>
          </p:nvPicPr>
          <p:blipFill rotWithShape="1">
            <a:blip r:embed="rId7">
              <a:alphaModFix/>
            </a:blip>
            <a:srcRect l="50420"/>
            <a:stretch/>
          </p:blipFill>
          <p:spPr>
            <a:xfrm>
              <a:off x="2956143" y="3475051"/>
              <a:ext cx="2017619" cy="1825950"/>
            </a:xfrm>
            <a:prstGeom prst="rect">
              <a:avLst/>
            </a:prstGeom>
            <a:noFill/>
            <a:ln>
              <a:noFill/>
            </a:ln>
          </p:spPr>
        </p:pic>
        <p:pic>
          <p:nvPicPr>
            <p:cNvPr id="420" name="Google Shape;420;p12"/>
            <p:cNvPicPr preferRelativeResize="0"/>
            <p:nvPr/>
          </p:nvPicPr>
          <p:blipFill rotWithShape="1">
            <a:blip r:embed="rId10">
              <a:alphaModFix/>
            </a:blip>
            <a:srcRect l="51035"/>
            <a:stretch/>
          </p:blipFill>
          <p:spPr>
            <a:xfrm>
              <a:off x="9814325" y="3475051"/>
              <a:ext cx="2017619" cy="1814637"/>
            </a:xfrm>
            <a:prstGeom prst="rect">
              <a:avLst/>
            </a:prstGeom>
            <a:noFill/>
            <a:ln>
              <a:noFill/>
            </a:ln>
          </p:spPr>
        </p:pic>
        <p:cxnSp>
          <p:nvCxnSpPr>
            <p:cNvPr id="421" name="Google Shape;421;p12"/>
            <p:cNvCxnSpPr/>
            <p:nvPr/>
          </p:nvCxnSpPr>
          <p:spPr>
            <a:xfrm>
              <a:off x="2484327" y="3276745"/>
              <a:ext cx="555650" cy="1913120"/>
            </a:xfrm>
            <a:prstGeom prst="straightConnector1">
              <a:avLst/>
            </a:prstGeom>
            <a:noFill/>
            <a:ln w="9525" cap="flat" cmpd="sng">
              <a:solidFill>
                <a:schemeClr val="dk1"/>
              </a:solidFill>
              <a:prstDash val="solid"/>
              <a:miter lim="800000"/>
              <a:headEnd type="none" w="sm" len="sm"/>
              <a:tailEnd type="triangle" w="med" len="med"/>
            </a:ln>
          </p:spPr>
        </p:cxnSp>
        <p:cxnSp>
          <p:nvCxnSpPr>
            <p:cNvPr id="422" name="Google Shape;422;p12"/>
            <p:cNvCxnSpPr/>
            <p:nvPr/>
          </p:nvCxnSpPr>
          <p:spPr>
            <a:xfrm>
              <a:off x="9315644" y="3276745"/>
              <a:ext cx="555650" cy="1913120"/>
            </a:xfrm>
            <a:prstGeom prst="straightConnector1">
              <a:avLst/>
            </a:prstGeom>
            <a:noFill/>
            <a:ln w="9525" cap="flat" cmpd="sng">
              <a:solidFill>
                <a:schemeClr val="dk1"/>
              </a:solidFill>
              <a:prstDash val="solid"/>
              <a:miter lim="800000"/>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7"/>
                                        </p:tgtEl>
                                        <p:attrNameLst>
                                          <p:attrName>style.visibility</p:attrName>
                                        </p:attrNameLst>
                                      </p:cBhvr>
                                      <p:to>
                                        <p:strVal val="visible"/>
                                      </p:to>
                                    </p:set>
                                    <p:animEffect transition="in" filter="fade">
                                      <p:cBhvr>
                                        <p:cTn id="7" dur="500"/>
                                        <p:tgtEl>
                                          <p:spTgt spid="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Perceptual-level Individual Differences</a:t>
            </a:r>
            <a:br>
              <a:rPr lang="en-US"/>
            </a:br>
            <a:r>
              <a:rPr lang="en-US" sz="3100"/>
              <a:t>Conceptual primes, Social Primes</a:t>
            </a:r>
            <a:endParaRPr/>
          </a:p>
        </p:txBody>
      </p:sp>
      <p:sp>
        <p:nvSpPr>
          <p:cNvPr id="428" name="Google Shape;428;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In Aggregate</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t>By group</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Network Analysis Steps</a:t>
            </a:r>
            <a:endParaRPr/>
          </a:p>
        </p:txBody>
      </p:sp>
      <p:sp>
        <p:nvSpPr>
          <p:cNvPr id="434" name="Google Shape;434;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sz="1800">
                <a:latin typeface="Times New Roman"/>
                <a:ea typeface="Times New Roman"/>
                <a:cs typeface="Times New Roman"/>
                <a:sym typeface="Times New Roman"/>
              </a:rPr>
              <a:t>Bayesian Belief Network algorithms (e.g., BDHC, Min-Max, MMHC) as described in Powell, Weisman, and Markman, 2018, splitting the data within each Racial/Ethnic Group 80%/20% and predicting out of sample data across 10 run 10-fold cross validation.</a:t>
            </a:r>
            <a:endParaRPr/>
          </a:p>
          <a:p>
            <a:pPr marL="0" lvl="0" indent="0" algn="l" rtl="0">
              <a:lnSpc>
                <a:spcPct val="90000"/>
              </a:lnSpc>
              <a:spcBef>
                <a:spcPts val="1000"/>
              </a:spcBef>
              <a:spcAft>
                <a:spcPts val="0"/>
              </a:spcAft>
              <a:buClr>
                <a:schemeClr val="dk1"/>
              </a:buClr>
              <a:buSzPct val="100000"/>
              <a:buNone/>
            </a:pPr>
            <a:r>
              <a:rPr lang="en-US" sz="1800" u="sng">
                <a:solidFill>
                  <a:schemeClr val="hlink"/>
                </a:solidFill>
                <a:latin typeface="Times New Roman"/>
                <a:ea typeface="Times New Roman"/>
                <a:cs typeface="Times New Roman"/>
                <a:sym typeface="Times New Roman"/>
                <a:hlinkClick r:id="rId3"/>
              </a:rPr>
              <a:t>https://machinelearningmastery.com/introduction-to-bayesian-belief-networks/</a:t>
            </a:r>
            <a:endParaRPr sz="180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endParaRPr sz="180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r>
              <a:rPr lang="en-US" sz="1800">
                <a:latin typeface="Times New Roman"/>
                <a:ea typeface="Times New Roman"/>
                <a:cs typeface="Times New Roman"/>
                <a:sym typeface="Times New Roman"/>
              </a:rPr>
              <a:t>Bnlearn package in R</a:t>
            </a:r>
            <a:endParaRPr/>
          </a:p>
          <a:p>
            <a:pPr marL="228600" lvl="0" indent="-228600" algn="l" rtl="0">
              <a:lnSpc>
                <a:spcPct val="90000"/>
              </a:lnSpc>
              <a:spcBef>
                <a:spcPts val="1000"/>
              </a:spcBef>
              <a:spcAft>
                <a:spcPts val="0"/>
              </a:spcAft>
              <a:buClr>
                <a:schemeClr val="dk1"/>
              </a:buClr>
              <a:buSzPct val="100000"/>
              <a:buChar char="•"/>
            </a:pPr>
            <a:r>
              <a:rPr lang="en-US" sz="1800" u="sng">
                <a:solidFill>
                  <a:schemeClr val="hlink"/>
                </a:solidFill>
                <a:latin typeface="Times New Roman"/>
                <a:ea typeface="Times New Roman"/>
                <a:cs typeface="Times New Roman"/>
                <a:sym typeface="Times New Roman"/>
                <a:hlinkClick r:id="rId4"/>
              </a:rPr>
              <a:t>https://www.r-bloggers.com/2015/02/bayesian-network-in-r-introduction/</a:t>
            </a:r>
            <a:endParaRPr sz="180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sz="1800">
                <a:latin typeface="Times New Roman"/>
                <a:ea typeface="Times New Roman"/>
                <a:cs typeface="Times New Roman"/>
                <a:sym typeface="Times New Roman"/>
              </a:rPr>
              <a:t>https://mathewanalytics.com/wp-content/uploads/2015/10/bnpresentation-150309083756-conversion-gate011.pdf</a:t>
            </a:r>
            <a:endParaRPr sz="180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sz="1800" u="sng">
                <a:solidFill>
                  <a:schemeClr val="hlink"/>
                </a:solidFill>
                <a:latin typeface="Times New Roman"/>
                <a:ea typeface="Times New Roman"/>
                <a:cs typeface="Times New Roman"/>
                <a:sym typeface="Times New Roman"/>
                <a:hlinkClick r:id="rId5"/>
              </a:rPr>
              <a:t>https://www.r-bloggers.com/2018/09/bayesian-network-example-with-the-bnlearn-package/</a:t>
            </a:r>
            <a:endParaRPr sz="180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sz="1800">
                <a:latin typeface="Times New Roman"/>
                <a:ea typeface="Times New Roman"/>
                <a:cs typeface="Times New Roman"/>
                <a:sym typeface="Times New Roman"/>
              </a:rPr>
              <a:t>https://gauss.inf.um.es/umur/xjurponencias/talleres/J3.pdf</a:t>
            </a:r>
            <a:endParaRPr/>
          </a:p>
          <a:p>
            <a:pPr marL="228600" lvl="0" indent="-228600" algn="l" rtl="0">
              <a:lnSpc>
                <a:spcPct val="90000"/>
              </a:lnSpc>
              <a:spcBef>
                <a:spcPts val="1000"/>
              </a:spcBef>
              <a:spcAft>
                <a:spcPts val="0"/>
              </a:spcAft>
              <a:buClr>
                <a:schemeClr val="dk1"/>
              </a:buClr>
              <a:buSzPct val="100000"/>
              <a:buChar char="•"/>
            </a:pPr>
            <a:r>
              <a:rPr lang="en-US" sz="1800" u="sng">
                <a:solidFill>
                  <a:schemeClr val="hlink"/>
                </a:solidFill>
                <a:latin typeface="Times New Roman"/>
                <a:ea typeface="Times New Roman"/>
                <a:cs typeface="Times New Roman"/>
                <a:sym typeface="Times New Roman"/>
                <a:hlinkClick r:id="rId6"/>
              </a:rPr>
              <a:t>https://www.bnlearn.com/about/teaching/slides-bnshort.pdf</a:t>
            </a:r>
            <a:endParaRPr sz="180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sz="1800">
                <a:latin typeface="Times New Roman"/>
                <a:ea typeface="Times New Roman"/>
                <a:cs typeface="Times New Roman"/>
                <a:sym typeface="Times New Roman"/>
              </a:rPr>
              <a:t>https://bookdown.org/robertness/causalml/docs/tutorial-probabilistic-modeling-with-bayesian-networks-and-bnlearn.html</a:t>
            </a:r>
            <a:endParaRPr/>
          </a:p>
          <a:p>
            <a:pPr marL="0" lvl="0" indent="0" algn="l" rtl="0">
              <a:lnSpc>
                <a:spcPct val="90000"/>
              </a:lnSpc>
              <a:spcBef>
                <a:spcPts val="1000"/>
              </a:spcBef>
              <a:spcAft>
                <a:spcPts val="0"/>
              </a:spcAft>
              <a:buClr>
                <a:schemeClr val="dk1"/>
              </a:buClr>
              <a:buSzPct val="100000"/>
              <a:buNone/>
            </a:pPr>
            <a:r>
              <a:rPr lang="en-US" sz="1800">
                <a:latin typeface="Times New Roman"/>
                <a:ea typeface="Times New Roman"/>
                <a:cs typeface="Times New Roman"/>
                <a:sym typeface="Times New Roman"/>
              </a:rPr>
              <a:t>BayesianNetwork Shiny application</a:t>
            </a:r>
            <a:endParaRPr/>
          </a:p>
          <a:p>
            <a:pPr marL="228600" lvl="0" indent="-228600" algn="l" rtl="0">
              <a:lnSpc>
                <a:spcPct val="90000"/>
              </a:lnSpc>
              <a:spcBef>
                <a:spcPts val="1000"/>
              </a:spcBef>
              <a:spcAft>
                <a:spcPts val="0"/>
              </a:spcAft>
              <a:buClr>
                <a:schemeClr val="dk1"/>
              </a:buClr>
              <a:buSzPct val="100000"/>
              <a:buChar char="•"/>
            </a:pPr>
            <a:r>
              <a:rPr lang="en-US" sz="1800" u="sng">
                <a:solidFill>
                  <a:schemeClr val="hlink"/>
                </a:solidFill>
                <a:latin typeface="Times New Roman"/>
                <a:ea typeface="Times New Roman"/>
                <a:cs typeface="Times New Roman"/>
                <a:sym typeface="Times New Roman"/>
                <a:hlinkClick r:id="rId7"/>
              </a:rPr>
              <a:t>https://cran.r-project.org/web/packages/BayesianNetwork/vignettes/BayesianNetwork.html</a:t>
            </a:r>
            <a:endParaRPr sz="180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r>
              <a:rPr lang="en-US" sz="1800">
                <a:latin typeface="Times New Roman"/>
                <a:ea typeface="Times New Roman"/>
                <a:cs typeface="Times New Roman"/>
                <a:sym typeface="Times New Roman"/>
              </a:rPr>
              <a:t>Bnstruct package in R</a:t>
            </a:r>
            <a:endParaRPr sz="180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r>
              <a:rPr lang="en-US" sz="1800" u="sng">
                <a:solidFill>
                  <a:schemeClr val="hlink"/>
                </a:solidFill>
                <a:latin typeface="Times New Roman"/>
                <a:ea typeface="Times New Roman"/>
                <a:cs typeface="Times New Roman"/>
                <a:sym typeface="Times New Roman"/>
                <a:hlinkClick r:id="rId8"/>
              </a:rPr>
              <a:t>https://cran.r-project.org/web/packages/bnstruct/vignettes/bnstruct.pdf</a:t>
            </a:r>
            <a:endParaRPr sz="180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endParaRPr sz="18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8"/>
          <p:cNvSpPr txBox="1">
            <a:spLocks noGrp="1"/>
          </p:cNvSpPr>
          <p:nvPr>
            <p:ph type="body" idx="1"/>
          </p:nvPr>
        </p:nvSpPr>
        <p:spPr>
          <a:xfrm>
            <a:off x="838200" y="661575"/>
            <a:ext cx="10515600" cy="4351200"/>
          </a:xfrm>
          <a:prstGeom prst="rect">
            <a:avLst/>
          </a:prstGeom>
          <a:noFill/>
          <a:ln>
            <a:noFill/>
          </a:ln>
        </p:spPr>
        <p:txBody>
          <a:bodyPr spcFirstLastPara="1" wrap="square" lIns="91425" tIns="45700" rIns="91425" bIns="45700" anchor="t" anchorCtr="0">
            <a:normAutofit/>
          </a:bodyPr>
          <a:lstStyle/>
          <a:p>
            <a:pPr marL="457200" marR="0" lvl="0" indent="-220027" algn="l" rtl="0">
              <a:lnSpc>
                <a:spcPct val="70000"/>
              </a:lnSpc>
              <a:spcBef>
                <a:spcPts val="0"/>
              </a:spcBef>
              <a:spcAft>
                <a:spcPts val="0"/>
              </a:spcAft>
              <a:buClr>
                <a:schemeClr val="dk1"/>
              </a:buClr>
              <a:buSzPts val="1530"/>
              <a:buChar char="•"/>
            </a:pPr>
            <a:r>
              <a:rPr lang="en-US" sz="1530" b="1" dirty="0">
                <a:latin typeface="Arial"/>
                <a:ea typeface="Arial"/>
                <a:cs typeface="Arial"/>
                <a:sym typeface="Arial"/>
              </a:rPr>
              <a:t>H1a.</a:t>
            </a:r>
            <a:r>
              <a:rPr lang="en-US" sz="1530" dirty="0">
                <a:latin typeface="Arial"/>
                <a:ea typeface="Arial"/>
                <a:cs typeface="Arial"/>
                <a:sym typeface="Arial"/>
              </a:rPr>
              <a:t> Can observed situational cues such as the hoarding of certain objects or the perceived race of a person produce a "devil effect", negatively influencing moral judgments and subsequently “spilling over” into the socially-divisive judgments about other people's potential to contract and transmit COVID-19?</a:t>
            </a:r>
            <a:endParaRPr sz="2380" dirty="0">
              <a:latin typeface="Arial"/>
              <a:ea typeface="Arial"/>
              <a:cs typeface="Arial"/>
              <a:sym typeface="Arial"/>
            </a:endParaRPr>
          </a:p>
          <a:p>
            <a:pPr marL="914400" marR="0" lvl="1" indent="-325755" algn="l" rtl="0">
              <a:lnSpc>
                <a:spcPct val="70000"/>
              </a:lnSpc>
              <a:spcBef>
                <a:spcPts val="0"/>
              </a:spcBef>
              <a:spcAft>
                <a:spcPts val="0"/>
              </a:spcAft>
              <a:buClr>
                <a:schemeClr val="dk1"/>
              </a:buClr>
              <a:buSzPts val="1530"/>
              <a:buChar char="•"/>
            </a:pPr>
            <a:r>
              <a:rPr lang="en-US" sz="1530" b="1" dirty="0">
                <a:latin typeface="Arial"/>
                <a:ea typeface="Arial"/>
                <a:cs typeface="Arial"/>
                <a:sym typeface="Arial"/>
              </a:rPr>
              <a:t>H1b.</a:t>
            </a:r>
            <a:r>
              <a:rPr lang="en-US" sz="1530" dirty="0">
                <a:latin typeface="Arial"/>
                <a:ea typeface="Arial"/>
                <a:cs typeface="Arial"/>
                <a:sym typeface="Arial"/>
              </a:rPr>
              <a:t> Are morality judgments about the self stable (i.e., invariant across situations) by contrast?</a:t>
            </a:r>
            <a:endParaRPr sz="2380" dirty="0">
              <a:latin typeface="Arial"/>
              <a:ea typeface="Arial"/>
              <a:cs typeface="Arial"/>
              <a:sym typeface="Arial"/>
            </a:endParaRPr>
          </a:p>
          <a:p>
            <a:pPr marL="228600" marR="0" lvl="0" indent="0" algn="l" rtl="0">
              <a:lnSpc>
                <a:spcPct val="70000"/>
              </a:lnSpc>
              <a:spcBef>
                <a:spcPts val="0"/>
              </a:spcBef>
              <a:spcAft>
                <a:spcPts val="0"/>
              </a:spcAft>
              <a:buClr>
                <a:schemeClr val="dk1"/>
              </a:buClr>
              <a:buSzPts val="1530"/>
              <a:buNone/>
            </a:pPr>
            <a:r>
              <a:rPr lang="en-US" sz="1530" dirty="0">
                <a:latin typeface="Arial"/>
                <a:ea typeface="Arial"/>
                <a:cs typeface="Arial"/>
                <a:sym typeface="Arial"/>
              </a:rPr>
              <a:t> </a:t>
            </a:r>
            <a:endParaRPr sz="2380" dirty="0">
              <a:latin typeface="Arial"/>
              <a:ea typeface="Arial"/>
              <a:cs typeface="Arial"/>
              <a:sym typeface="Arial"/>
            </a:endParaRPr>
          </a:p>
          <a:p>
            <a:pPr marL="457200" marR="0" lvl="0" indent="-220027" algn="l" rtl="0">
              <a:lnSpc>
                <a:spcPct val="70000"/>
              </a:lnSpc>
              <a:spcBef>
                <a:spcPts val="0"/>
              </a:spcBef>
              <a:spcAft>
                <a:spcPts val="0"/>
              </a:spcAft>
              <a:buClr>
                <a:schemeClr val="dk1"/>
              </a:buClr>
              <a:buSzPts val="1530"/>
              <a:buChar char="•"/>
            </a:pPr>
            <a:r>
              <a:rPr lang="en-US" sz="1530" b="1" dirty="0">
                <a:latin typeface="Arial"/>
                <a:ea typeface="Arial"/>
                <a:cs typeface="Arial"/>
                <a:sym typeface="Arial"/>
              </a:rPr>
              <a:t>H2a.</a:t>
            </a:r>
            <a:r>
              <a:rPr lang="en-US" sz="1530" dirty="0">
                <a:latin typeface="Arial"/>
                <a:ea typeface="Arial"/>
                <a:cs typeface="Arial"/>
                <a:sym typeface="Arial"/>
              </a:rPr>
              <a:t> Do reported patterns of judgments reflect something akin to a fundamental attribution error, whereby individuals rate themselves as more moral (self-targeted moral-favoritism) and others as less moral (other-targeted moral-denigration), and therefore less prone to contracting and transmitting COVID-19 than others? </a:t>
            </a:r>
            <a:endParaRPr sz="2380" dirty="0">
              <a:latin typeface="Arial"/>
              <a:ea typeface="Arial"/>
              <a:cs typeface="Arial"/>
              <a:sym typeface="Arial"/>
            </a:endParaRPr>
          </a:p>
          <a:p>
            <a:pPr marL="457200" marR="0" lvl="0" indent="-220027" algn="l" rtl="0">
              <a:lnSpc>
                <a:spcPct val="70000"/>
              </a:lnSpc>
              <a:spcBef>
                <a:spcPts val="0"/>
              </a:spcBef>
              <a:spcAft>
                <a:spcPts val="0"/>
              </a:spcAft>
              <a:buClr>
                <a:schemeClr val="dk1"/>
              </a:buClr>
              <a:buSzPts val="1530"/>
              <a:buChar char="•"/>
            </a:pPr>
            <a:r>
              <a:rPr lang="en-US" sz="1530" b="1" dirty="0">
                <a:latin typeface="Arial"/>
                <a:ea typeface="Arial"/>
                <a:cs typeface="Arial"/>
                <a:sym typeface="Arial"/>
              </a:rPr>
              <a:t>H2b.</a:t>
            </a:r>
            <a:r>
              <a:rPr lang="en-US" sz="1530" dirty="0">
                <a:latin typeface="Arial"/>
                <a:ea typeface="Arial"/>
                <a:cs typeface="Arial"/>
                <a:sym typeface="Arial"/>
              </a:rPr>
              <a:t>  Is self-targeted moral-favoritism or other-targeted moral-denigration more responsible for increases in judgments about other people's potential to contract and transmit COVID-19?</a:t>
            </a:r>
            <a:endParaRPr sz="2380" dirty="0">
              <a:latin typeface="Arial"/>
              <a:ea typeface="Arial"/>
              <a:cs typeface="Arial"/>
              <a:sym typeface="Arial"/>
            </a:endParaRPr>
          </a:p>
          <a:p>
            <a:pPr marL="457200" marR="0" lvl="0" indent="-220027" algn="l" rtl="0">
              <a:lnSpc>
                <a:spcPct val="70000"/>
              </a:lnSpc>
              <a:spcBef>
                <a:spcPts val="0"/>
              </a:spcBef>
              <a:spcAft>
                <a:spcPts val="0"/>
              </a:spcAft>
              <a:buClr>
                <a:schemeClr val="dk1"/>
              </a:buClr>
              <a:buSzPts val="1530"/>
              <a:buChar char="•"/>
            </a:pPr>
            <a:r>
              <a:rPr lang="en-US" sz="1530" b="1" dirty="0">
                <a:latin typeface="Arial"/>
                <a:ea typeface="Arial"/>
                <a:cs typeface="Arial"/>
                <a:sym typeface="Arial"/>
              </a:rPr>
              <a:t>H2c.</a:t>
            </a:r>
            <a:r>
              <a:rPr lang="en-US" sz="1530" dirty="0">
                <a:latin typeface="Arial"/>
                <a:ea typeface="Arial"/>
                <a:cs typeface="Arial"/>
                <a:sym typeface="Arial"/>
              </a:rPr>
              <a:t> Does self-targeted moral-favoritism drive other-targeted moral-denigration?</a:t>
            </a:r>
            <a:endParaRPr sz="2380" dirty="0">
              <a:latin typeface="Arial"/>
              <a:ea typeface="Arial"/>
              <a:cs typeface="Arial"/>
              <a:sym typeface="Arial"/>
            </a:endParaRPr>
          </a:p>
          <a:p>
            <a:pPr marL="228600" marR="0" lvl="0" indent="0" algn="l" rtl="0">
              <a:lnSpc>
                <a:spcPct val="70000"/>
              </a:lnSpc>
              <a:spcBef>
                <a:spcPts val="0"/>
              </a:spcBef>
              <a:spcAft>
                <a:spcPts val="0"/>
              </a:spcAft>
              <a:buClr>
                <a:schemeClr val="dk1"/>
              </a:buClr>
              <a:buSzPts val="1530"/>
              <a:buNone/>
            </a:pPr>
            <a:endParaRPr sz="1530" dirty="0">
              <a:latin typeface="Arial"/>
              <a:ea typeface="Arial"/>
              <a:cs typeface="Arial"/>
              <a:sym typeface="Arial"/>
            </a:endParaRPr>
          </a:p>
          <a:p>
            <a:pPr marL="457200" marR="0" lvl="0" indent="-220027" algn="l" rtl="0">
              <a:lnSpc>
                <a:spcPct val="70000"/>
              </a:lnSpc>
              <a:spcBef>
                <a:spcPts val="0"/>
              </a:spcBef>
              <a:spcAft>
                <a:spcPts val="0"/>
              </a:spcAft>
              <a:buClr>
                <a:schemeClr val="dk1"/>
              </a:buClr>
              <a:buSzPts val="1530"/>
              <a:buChar char="•"/>
            </a:pPr>
            <a:r>
              <a:rPr lang="en-US" sz="1530" b="1" dirty="0">
                <a:latin typeface="Arial"/>
                <a:ea typeface="Arial"/>
                <a:cs typeface="Arial"/>
                <a:sym typeface="Arial"/>
              </a:rPr>
              <a:t>H3a.</a:t>
            </a:r>
            <a:r>
              <a:rPr lang="en-US" sz="1530" dirty="0">
                <a:latin typeface="Arial"/>
                <a:ea typeface="Arial"/>
                <a:cs typeface="Arial"/>
                <a:sym typeface="Arial"/>
              </a:rPr>
              <a:t> Does people reduce their attributions of COVID-19 contraction and transmission probability after learning prosocial information about a person by mitigating other-targeted moral denigration?</a:t>
            </a:r>
            <a:endParaRPr sz="2380" dirty="0">
              <a:latin typeface="Arial"/>
              <a:ea typeface="Arial"/>
              <a:cs typeface="Arial"/>
              <a:sym typeface="Arial"/>
            </a:endParaRPr>
          </a:p>
          <a:p>
            <a:pPr marL="457200" marR="0" lvl="0" indent="-220027" algn="l" rtl="0">
              <a:lnSpc>
                <a:spcPct val="70000"/>
              </a:lnSpc>
              <a:spcBef>
                <a:spcPts val="0"/>
              </a:spcBef>
              <a:spcAft>
                <a:spcPts val="0"/>
              </a:spcAft>
              <a:buClr>
                <a:schemeClr val="dk1"/>
              </a:buClr>
              <a:buSzPts val="1530"/>
              <a:buChar char="•"/>
            </a:pPr>
            <a:r>
              <a:rPr lang="en-US" sz="1530" b="1" dirty="0">
                <a:latin typeface="Arial"/>
                <a:ea typeface="Arial"/>
                <a:cs typeface="Arial"/>
                <a:sym typeface="Arial"/>
              </a:rPr>
              <a:t>H3b.</a:t>
            </a:r>
            <a:r>
              <a:rPr lang="en-US" sz="1530" dirty="0">
                <a:latin typeface="Arial"/>
                <a:ea typeface="Arial"/>
                <a:cs typeface="Arial"/>
                <a:sym typeface="Arial"/>
              </a:rPr>
              <a:t> Does self-targeted moral-favoritism maintain other-targeted moral-denigration and reduce learning effects due to prosocial information?</a:t>
            </a:r>
            <a:endParaRPr sz="2380" dirty="0">
              <a:latin typeface="Arial"/>
              <a:ea typeface="Arial"/>
              <a:cs typeface="Arial"/>
              <a:sym typeface="Arial"/>
            </a:endParaRPr>
          </a:p>
          <a:p>
            <a:pPr marL="228600" marR="0" lvl="0" indent="0" algn="l" rtl="0">
              <a:lnSpc>
                <a:spcPct val="70000"/>
              </a:lnSpc>
              <a:spcBef>
                <a:spcPts val="0"/>
              </a:spcBef>
              <a:spcAft>
                <a:spcPts val="0"/>
              </a:spcAft>
              <a:buClr>
                <a:schemeClr val="dk1"/>
              </a:buClr>
              <a:buSzPts val="1530"/>
              <a:buNone/>
            </a:pPr>
            <a:endParaRPr sz="1530" dirty="0">
              <a:latin typeface="Arial"/>
              <a:ea typeface="Arial"/>
              <a:cs typeface="Arial"/>
              <a:sym typeface="Arial"/>
            </a:endParaRPr>
          </a:p>
          <a:p>
            <a:pPr marL="457200" marR="0" lvl="0" indent="-220027" algn="l" rtl="0">
              <a:lnSpc>
                <a:spcPct val="70000"/>
              </a:lnSpc>
              <a:spcBef>
                <a:spcPts val="0"/>
              </a:spcBef>
              <a:spcAft>
                <a:spcPts val="0"/>
              </a:spcAft>
              <a:buClr>
                <a:schemeClr val="dk1"/>
              </a:buClr>
              <a:buSzPts val="1530"/>
              <a:buChar char="•"/>
            </a:pPr>
            <a:r>
              <a:rPr lang="en-US" sz="1530" b="1" dirty="0">
                <a:latin typeface="Arial"/>
                <a:ea typeface="Arial"/>
                <a:cs typeface="Arial"/>
                <a:sym typeface="Arial"/>
              </a:rPr>
              <a:t>H4.</a:t>
            </a:r>
            <a:r>
              <a:rPr lang="en-US" sz="1530" dirty="0">
                <a:latin typeface="Arial"/>
                <a:ea typeface="Arial"/>
                <a:cs typeface="Arial"/>
                <a:sym typeface="Arial"/>
              </a:rPr>
              <a:t> In the context of COVID-19, are there differences in cue-based situational judgments about others and the self between Chinese and Whites, especially when the target is perceived to be Chinese compared to if they are perceived to be White, Black/African American, or Indian/Sri-Lankan?</a:t>
            </a:r>
            <a:endParaRPr sz="2380" dirty="0">
              <a:latin typeface="Arial"/>
              <a:ea typeface="Arial"/>
              <a:cs typeface="Arial"/>
              <a:sym typeface="Arial"/>
            </a:endParaRPr>
          </a:p>
        </p:txBody>
      </p:sp>
      <p:sp>
        <p:nvSpPr>
          <p:cNvPr id="162" name="Google Shape;162;p18"/>
          <p:cNvSpPr/>
          <p:nvPr/>
        </p:nvSpPr>
        <p:spPr>
          <a:xfrm flipH="1">
            <a:off x="0" y="5349875"/>
            <a:ext cx="12192000" cy="1508125"/>
          </a:xfrm>
          <a:custGeom>
            <a:avLst/>
            <a:gdLst/>
            <a:ahLst/>
            <a:cxnLst/>
            <a:rect l="l" t="t" r="r" b="b"/>
            <a:pathLst>
              <a:path w="12192000" h="1508125" extrusionOk="0">
                <a:moveTo>
                  <a:pt x="0" y="0"/>
                </a:moveTo>
                <a:lnTo>
                  <a:pt x="11437938" y="0"/>
                </a:lnTo>
                <a:lnTo>
                  <a:pt x="12192000" y="754063"/>
                </a:lnTo>
                <a:lnTo>
                  <a:pt x="12192000" y="1508125"/>
                </a:lnTo>
                <a:lnTo>
                  <a:pt x="12192000" y="1508125"/>
                </a:lnTo>
                <a:lnTo>
                  <a:pt x="754063" y="1508125"/>
                </a:lnTo>
                <a:lnTo>
                  <a:pt x="0" y="754063"/>
                </a:lnTo>
                <a:lnTo>
                  <a:pt x="0" y="0"/>
                </a:lnTo>
                <a:close/>
              </a:path>
            </a:pathLst>
          </a:custGeom>
          <a:solidFill>
            <a:srgbClr val="0F452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163" name="Google Shape;163;p18"/>
          <p:cNvPicPr preferRelativeResize="0"/>
          <p:nvPr/>
        </p:nvPicPr>
        <p:blipFill rotWithShape="1">
          <a:blip r:embed="rId3">
            <a:alphaModFix/>
          </a:blip>
          <a:srcRect/>
          <a:stretch/>
        </p:blipFill>
        <p:spPr>
          <a:xfrm>
            <a:off x="11188700" y="5911850"/>
            <a:ext cx="1003300" cy="922337"/>
          </a:xfrm>
          <a:prstGeom prst="rect">
            <a:avLst/>
          </a:prstGeom>
          <a:noFill/>
          <a:ln>
            <a:noFill/>
          </a:ln>
        </p:spPr>
      </p:pic>
      <p:pic>
        <p:nvPicPr>
          <p:cNvPr id="164" name="Google Shape;164;p18"/>
          <p:cNvPicPr preferRelativeResize="0"/>
          <p:nvPr/>
        </p:nvPicPr>
        <p:blipFill rotWithShape="1">
          <a:blip r:embed="rId4">
            <a:alphaModFix/>
          </a:blip>
          <a:srcRect l="11100" t="17572" r="12076" b="17773"/>
          <a:stretch/>
        </p:blipFill>
        <p:spPr>
          <a:xfrm>
            <a:off x="5551487" y="5353050"/>
            <a:ext cx="1773237" cy="1490663"/>
          </a:xfrm>
          <a:prstGeom prst="rect">
            <a:avLst/>
          </a:prstGeom>
          <a:noFill/>
          <a:ln>
            <a:noFill/>
          </a:ln>
        </p:spPr>
      </p:pic>
      <p:sp>
        <p:nvSpPr>
          <p:cNvPr id="165" name="Google Shape;165;p18"/>
          <p:cNvSpPr txBox="1"/>
          <p:nvPr/>
        </p:nvSpPr>
        <p:spPr>
          <a:xfrm>
            <a:off x="485775" y="5508625"/>
            <a:ext cx="48975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D6A300"/>
              </a:buClr>
              <a:buSzPts val="4400"/>
              <a:buFont typeface="Montserrat Black"/>
              <a:buNone/>
            </a:pPr>
            <a:r>
              <a:rPr lang="en-US" sz="4400" b="1">
                <a:solidFill>
                  <a:srgbClr val="D6A300"/>
                </a:solidFill>
                <a:latin typeface="Montserrat Black"/>
                <a:ea typeface="Montserrat Black"/>
                <a:cs typeface="Montserrat Black"/>
                <a:sym typeface="Montserrat Black"/>
              </a:rPr>
              <a:t>Hypotheses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g11d2b107bf7_0_51"/>
          <p:cNvPicPr preferRelativeResize="0"/>
          <p:nvPr/>
        </p:nvPicPr>
        <p:blipFill rotWithShape="1">
          <a:blip r:embed="rId3">
            <a:alphaModFix/>
          </a:blip>
          <a:srcRect/>
          <a:stretch/>
        </p:blipFill>
        <p:spPr>
          <a:xfrm>
            <a:off x="257175" y="128588"/>
            <a:ext cx="1738314" cy="2360613"/>
          </a:xfrm>
          <a:prstGeom prst="rect">
            <a:avLst/>
          </a:prstGeom>
          <a:noFill/>
          <a:ln>
            <a:noFill/>
          </a:ln>
        </p:spPr>
      </p:pic>
      <p:sp>
        <p:nvSpPr>
          <p:cNvPr id="441" name="Google Shape;441;g11d2b107bf7_0_51"/>
          <p:cNvSpPr/>
          <p:nvPr/>
        </p:nvSpPr>
        <p:spPr>
          <a:xfrm>
            <a:off x="701675" y="2824163"/>
            <a:ext cx="2438400" cy="1595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Demographics</a:t>
            </a:r>
            <a:endParaRPr/>
          </a:p>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COVID-19 Screener</a:t>
            </a:r>
            <a:endParaRPr/>
          </a:p>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BAI (Anxiety)</a:t>
            </a:r>
            <a:endParaRPr/>
          </a:p>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BDI (Depression)</a:t>
            </a:r>
            <a:endParaRPr/>
          </a:p>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COVID Misconceptions</a:t>
            </a:r>
            <a:endParaRPr/>
          </a:p>
        </p:txBody>
      </p:sp>
      <p:pic>
        <p:nvPicPr>
          <p:cNvPr id="442" name="Google Shape;442;g11d2b107bf7_0_51"/>
          <p:cNvPicPr preferRelativeResize="0"/>
          <p:nvPr/>
        </p:nvPicPr>
        <p:blipFill rotWithShape="1">
          <a:blip r:embed="rId4">
            <a:alphaModFix/>
          </a:blip>
          <a:srcRect/>
          <a:stretch/>
        </p:blipFill>
        <p:spPr>
          <a:xfrm>
            <a:off x="257175" y="128588"/>
            <a:ext cx="1738313" cy="173037"/>
          </a:xfrm>
          <a:prstGeom prst="rect">
            <a:avLst/>
          </a:prstGeom>
          <a:noFill/>
          <a:ln>
            <a:noFill/>
          </a:ln>
        </p:spPr>
      </p:pic>
      <p:cxnSp>
        <p:nvCxnSpPr>
          <p:cNvPr id="443" name="Google Shape;443;g11d2b107bf7_0_51"/>
          <p:cNvCxnSpPr/>
          <p:nvPr/>
        </p:nvCxnSpPr>
        <p:spPr>
          <a:xfrm flipH="1">
            <a:off x="3140113" y="2689225"/>
            <a:ext cx="1862100" cy="1479600"/>
          </a:xfrm>
          <a:prstGeom prst="bentConnector3">
            <a:avLst>
              <a:gd name="adj1" fmla="val 50001"/>
            </a:avLst>
          </a:prstGeom>
          <a:noFill/>
          <a:ln w="9525" cap="flat" cmpd="sng">
            <a:solidFill>
              <a:schemeClr val="accent2"/>
            </a:solidFill>
            <a:prstDash val="solid"/>
            <a:miter lim="800000"/>
            <a:headEnd type="none" w="sm" len="sm"/>
            <a:tailEnd type="oval" w="lg" len="lg"/>
          </a:ln>
        </p:spPr>
      </p:cxnSp>
      <p:sp>
        <p:nvSpPr>
          <p:cNvPr id="444" name="Google Shape;444;g11d2b107bf7_0_51"/>
          <p:cNvSpPr/>
          <p:nvPr/>
        </p:nvSpPr>
        <p:spPr>
          <a:xfrm>
            <a:off x="8459788" y="2603500"/>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CM1</a:t>
            </a:r>
            <a:endParaRPr/>
          </a:p>
        </p:txBody>
      </p:sp>
      <p:sp>
        <p:nvSpPr>
          <p:cNvPr id="445" name="Google Shape;445;g11d2b107bf7_0_51"/>
          <p:cNvSpPr/>
          <p:nvPr/>
        </p:nvSpPr>
        <p:spPr>
          <a:xfrm>
            <a:off x="8459788" y="3114675"/>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CM3</a:t>
            </a:r>
            <a:endParaRPr/>
          </a:p>
        </p:txBody>
      </p:sp>
      <p:sp>
        <p:nvSpPr>
          <p:cNvPr id="446" name="Google Shape;446;g11d2b107bf7_0_51"/>
          <p:cNvSpPr/>
          <p:nvPr/>
        </p:nvSpPr>
        <p:spPr>
          <a:xfrm>
            <a:off x="8459788" y="3652838"/>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CM5</a:t>
            </a:r>
            <a:endParaRPr/>
          </a:p>
        </p:txBody>
      </p:sp>
      <p:sp>
        <p:nvSpPr>
          <p:cNvPr id="447" name="Google Shape;447;g11d2b107bf7_0_51"/>
          <p:cNvSpPr/>
          <p:nvPr/>
        </p:nvSpPr>
        <p:spPr>
          <a:xfrm>
            <a:off x="9283700" y="3114675"/>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CM4</a:t>
            </a:r>
            <a:endParaRPr/>
          </a:p>
        </p:txBody>
      </p:sp>
      <p:sp>
        <p:nvSpPr>
          <p:cNvPr id="448" name="Google Shape;448;g11d2b107bf7_0_51"/>
          <p:cNvSpPr/>
          <p:nvPr/>
        </p:nvSpPr>
        <p:spPr>
          <a:xfrm>
            <a:off x="7634288" y="3114675"/>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CM2</a:t>
            </a:r>
            <a:endParaRPr/>
          </a:p>
        </p:txBody>
      </p:sp>
      <p:sp>
        <p:nvSpPr>
          <p:cNvPr id="449" name="Google Shape;449;g11d2b107bf7_0_51"/>
          <p:cNvSpPr/>
          <p:nvPr/>
        </p:nvSpPr>
        <p:spPr>
          <a:xfrm>
            <a:off x="6765925" y="1155700"/>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CM6</a:t>
            </a:r>
            <a:endParaRPr/>
          </a:p>
        </p:txBody>
      </p:sp>
      <p:sp>
        <p:nvSpPr>
          <p:cNvPr id="450" name="Google Shape;450;g11d2b107bf7_0_51"/>
          <p:cNvSpPr/>
          <p:nvPr/>
        </p:nvSpPr>
        <p:spPr>
          <a:xfrm>
            <a:off x="6765925" y="2232025"/>
            <a:ext cx="762000" cy="4476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CM9</a:t>
            </a:r>
            <a:endParaRPr/>
          </a:p>
        </p:txBody>
      </p:sp>
      <p:sp>
        <p:nvSpPr>
          <p:cNvPr id="451" name="Google Shape;451;g11d2b107bf7_0_51"/>
          <p:cNvSpPr/>
          <p:nvPr/>
        </p:nvSpPr>
        <p:spPr>
          <a:xfrm>
            <a:off x="7169150" y="1693863"/>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CM8</a:t>
            </a:r>
            <a:endParaRPr/>
          </a:p>
        </p:txBody>
      </p:sp>
      <p:sp>
        <p:nvSpPr>
          <p:cNvPr id="452" name="Google Shape;452;g11d2b107bf7_0_51"/>
          <p:cNvSpPr/>
          <p:nvPr/>
        </p:nvSpPr>
        <p:spPr>
          <a:xfrm>
            <a:off x="6345238" y="1693863"/>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CM7</a:t>
            </a:r>
            <a:endParaRPr/>
          </a:p>
        </p:txBody>
      </p:sp>
      <p:sp>
        <p:nvSpPr>
          <p:cNvPr id="453" name="Google Shape;453;g11d2b107bf7_0_51"/>
          <p:cNvSpPr/>
          <p:nvPr/>
        </p:nvSpPr>
        <p:spPr>
          <a:xfrm>
            <a:off x="6388100" y="4916488"/>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CM16</a:t>
            </a:r>
            <a:endParaRPr/>
          </a:p>
        </p:txBody>
      </p:sp>
      <p:sp>
        <p:nvSpPr>
          <p:cNvPr id="454" name="Google Shape;454;g11d2b107bf7_0_51"/>
          <p:cNvSpPr/>
          <p:nvPr/>
        </p:nvSpPr>
        <p:spPr>
          <a:xfrm>
            <a:off x="6935788" y="4343400"/>
            <a:ext cx="762000" cy="4476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CM15</a:t>
            </a:r>
            <a:endParaRPr/>
          </a:p>
        </p:txBody>
      </p:sp>
      <p:sp>
        <p:nvSpPr>
          <p:cNvPr id="455" name="Google Shape;455;g11d2b107bf7_0_51"/>
          <p:cNvSpPr/>
          <p:nvPr/>
        </p:nvSpPr>
        <p:spPr>
          <a:xfrm>
            <a:off x="5881688" y="4343400"/>
            <a:ext cx="762000" cy="4476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CM14</a:t>
            </a:r>
            <a:endParaRPr/>
          </a:p>
        </p:txBody>
      </p:sp>
      <p:sp>
        <p:nvSpPr>
          <p:cNvPr id="456" name="Google Shape;456;g11d2b107bf7_0_51"/>
          <p:cNvSpPr/>
          <p:nvPr/>
        </p:nvSpPr>
        <p:spPr>
          <a:xfrm>
            <a:off x="8485188" y="5454650"/>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CM19</a:t>
            </a:r>
            <a:endParaRPr/>
          </a:p>
        </p:txBody>
      </p:sp>
      <p:sp>
        <p:nvSpPr>
          <p:cNvPr id="457" name="Google Shape;457;g11d2b107bf7_0_51"/>
          <p:cNvSpPr/>
          <p:nvPr/>
        </p:nvSpPr>
        <p:spPr>
          <a:xfrm>
            <a:off x="9032875" y="4881563"/>
            <a:ext cx="762000" cy="4476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CM18</a:t>
            </a:r>
            <a:endParaRPr/>
          </a:p>
        </p:txBody>
      </p:sp>
      <p:sp>
        <p:nvSpPr>
          <p:cNvPr id="458" name="Google Shape;458;g11d2b107bf7_0_51"/>
          <p:cNvSpPr/>
          <p:nvPr/>
        </p:nvSpPr>
        <p:spPr>
          <a:xfrm>
            <a:off x="7978775" y="4881563"/>
            <a:ext cx="762000" cy="4476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CM17</a:t>
            </a:r>
            <a:endParaRPr/>
          </a:p>
        </p:txBody>
      </p:sp>
      <p:sp>
        <p:nvSpPr>
          <p:cNvPr id="459" name="Google Shape;459;g11d2b107bf7_0_51"/>
          <p:cNvSpPr/>
          <p:nvPr/>
        </p:nvSpPr>
        <p:spPr>
          <a:xfrm>
            <a:off x="10509250" y="4918075"/>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CM22</a:t>
            </a:r>
            <a:endParaRPr/>
          </a:p>
        </p:txBody>
      </p:sp>
      <p:sp>
        <p:nvSpPr>
          <p:cNvPr id="460" name="Google Shape;460;g11d2b107bf7_0_51"/>
          <p:cNvSpPr/>
          <p:nvPr/>
        </p:nvSpPr>
        <p:spPr>
          <a:xfrm>
            <a:off x="11056938" y="4344988"/>
            <a:ext cx="762000" cy="4476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CM21</a:t>
            </a:r>
            <a:endParaRPr/>
          </a:p>
        </p:txBody>
      </p:sp>
      <p:sp>
        <p:nvSpPr>
          <p:cNvPr id="461" name="Google Shape;461;g11d2b107bf7_0_51"/>
          <p:cNvSpPr/>
          <p:nvPr/>
        </p:nvSpPr>
        <p:spPr>
          <a:xfrm>
            <a:off x="10004425" y="4344988"/>
            <a:ext cx="762000" cy="4476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CM20</a:t>
            </a:r>
            <a:endParaRPr/>
          </a:p>
        </p:txBody>
      </p:sp>
      <p:sp>
        <p:nvSpPr>
          <p:cNvPr id="462" name="Google Shape;462;g11d2b107bf7_0_51"/>
          <p:cNvSpPr txBox="1"/>
          <p:nvPr/>
        </p:nvSpPr>
        <p:spPr>
          <a:xfrm>
            <a:off x="8304213" y="2319338"/>
            <a:ext cx="10716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Attitudes</a:t>
            </a:r>
            <a:endParaRPr/>
          </a:p>
        </p:txBody>
      </p:sp>
      <p:sp>
        <p:nvSpPr>
          <p:cNvPr id="463" name="Google Shape;463;g11d2b107bf7_0_51"/>
          <p:cNvSpPr/>
          <p:nvPr/>
        </p:nvSpPr>
        <p:spPr>
          <a:xfrm>
            <a:off x="7580313" y="2295525"/>
            <a:ext cx="2516100" cy="2035200"/>
          </a:xfrm>
          <a:prstGeom prst="ellipse">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464" name="Google Shape;464;g11d2b107bf7_0_51"/>
          <p:cNvSpPr txBox="1"/>
          <p:nvPr/>
        </p:nvSpPr>
        <p:spPr>
          <a:xfrm>
            <a:off x="6491288" y="830263"/>
            <a:ext cx="13098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Xenophobia</a:t>
            </a:r>
            <a:endParaRPr/>
          </a:p>
        </p:txBody>
      </p:sp>
      <p:sp>
        <p:nvSpPr>
          <p:cNvPr id="465" name="Google Shape;465;g11d2b107bf7_0_51"/>
          <p:cNvSpPr txBox="1"/>
          <p:nvPr/>
        </p:nvSpPr>
        <p:spPr>
          <a:xfrm>
            <a:off x="10209213" y="830263"/>
            <a:ext cx="7620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Origin</a:t>
            </a:r>
            <a:endParaRPr/>
          </a:p>
        </p:txBody>
      </p:sp>
      <p:sp>
        <p:nvSpPr>
          <p:cNvPr id="466" name="Google Shape;466;g11d2b107bf7_0_51"/>
          <p:cNvSpPr txBox="1"/>
          <p:nvPr/>
        </p:nvSpPr>
        <p:spPr>
          <a:xfrm>
            <a:off x="6375400" y="4006850"/>
            <a:ext cx="9588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Politics</a:t>
            </a:r>
            <a:endParaRPr/>
          </a:p>
        </p:txBody>
      </p:sp>
      <p:sp>
        <p:nvSpPr>
          <p:cNvPr id="467" name="Google Shape;467;g11d2b107bf7_0_51"/>
          <p:cNvSpPr txBox="1"/>
          <p:nvPr/>
        </p:nvSpPr>
        <p:spPr>
          <a:xfrm>
            <a:off x="8435975" y="4545013"/>
            <a:ext cx="809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Media</a:t>
            </a:r>
            <a:endParaRPr/>
          </a:p>
        </p:txBody>
      </p:sp>
      <p:sp>
        <p:nvSpPr>
          <p:cNvPr id="468" name="Google Shape;468;g11d2b107bf7_0_51"/>
          <p:cNvSpPr txBox="1"/>
          <p:nvPr/>
        </p:nvSpPr>
        <p:spPr>
          <a:xfrm>
            <a:off x="10412413" y="4008438"/>
            <a:ext cx="10113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AntiVax</a:t>
            </a:r>
            <a:endParaRPr/>
          </a:p>
        </p:txBody>
      </p:sp>
      <p:sp>
        <p:nvSpPr>
          <p:cNvPr id="469" name="Google Shape;469;g11d2b107bf7_0_51"/>
          <p:cNvSpPr/>
          <p:nvPr/>
        </p:nvSpPr>
        <p:spPr>
          <a:xfrm>
            <a:off x="8459788" y="671513"/>
            <a:ext cx="762000" cy="4476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CM23</a:t>
            </a:r>
            <a:endParaRPr/>
          </a:p>
        </p:txBody>
      </p:sp>
      <p:sp>
        <p:nvSpPr>
          <p:cNvPr id="470" name="Google Shape;470;g11d2b107bf7_0_51"/>
          <p:cNvSpPr/>
          <p:nvPr/>
        </p:nvSpPr>
        <p:spPr>
          <a:xfrm>
            <a:off x="8459788" y="1746250"/>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CM26</a:t>
            </a:r>
            <a:endParaRPr/>
          </a:p>
        </p:txBody>
      </p:sp>
      <p:sp>
        <p:nvSpPr>
          <p:cNvPr id="471" name="Google Shape;471;g11d2b107bf7_0_51"/>
          <p:cNvSpPr/>
          <p:nvPr/>
        </p:nvSpPr>
        <p:spPr>
          <a:xfrm>
            <a:off x="8864600" y="1208088"/>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CM25</a:t>
            </a:r>
            <a:endParaRPr/>
          </a:p>
        </p:txBody>
      </p:sp>
      <p:sp>
        <p:nvSpPr>
          <p:cNvPr id="472" name="Google Shape;472;g11d2b107bf7_0_51"/>
          <p:cNvSpPr/>
          <p:nvPr/>
        </p:nvSpPr>
        <p:spPr>
          <a:xfrm>
            <a:off x="8039100" y="1208088"/>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CM24</a:t>
            </a:r>
            <a:endParaRPr/>
          </a:p>
        </p:txBody>
      </p:sp>
      <p:sp>
        <p:nvSpPr>
          <p:cNvPr id="473" name="Google Shape;473;g11d2b107bf7_0_51"/>
          <p:cNvSpPr txBox="1"/>
          <p:nvPr/>
        </p:nvSpPr>
        <p:spPr>
          <a:xfrm>
            <a:off x="7867650" y="344488"/>
            <a:ext cx="19938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Medical Skepticism</a:t>
            </a:r>
            <a:endParaRPr/>
          </a:p>
        </p:txBody>
      </p:sp>
      <p:sp>
        <p:nvSpPr>
          <p:cNvPr id="474" name="Google Shape;474;g11d2b107bf7_0_51"/>
          <p:cNvSpPr/>
          <p:nvPr/>
        </p:nvSpPr>
        <p:spPr>
          <a:xfrm>
            <a:off x="10169525" y="1155700"/>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CM10</a:t>
            </a:r>
            <a:endParaRPr/>
          </a:p>
        </p:txBody>
      </p:sp>
      <p:sp>
        <p:nvSpPr>
          <p:cNvPr id="475" name="Google Shape;475;g11d2b107bf7_0_51"/>
          <p:cNvSpPr/>
          <p:nvPr/>
        </p:nvSpPr>
        <p:spPr>
          <a:xfrm>
            <a:off x="10169525" y="2232025"/>
            <a:ext cx="762000" cy="4476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CM13</a:t>
            </a:r>
            <a:endParaRPr/>
          </a:p>
        </p:txBody>
      </p:sp>
      <p:sp>
        <p:nvSpPr>
          <p:cNvPr id="476" name="Google Shape;476;g11d2b107bf7_0_51"/>
          <p:cNvSpPr/>
          <p:nvPr/>
        </p:nvSpPr>
        <p:spPr>
          <a:xfrm>
            <a:off x="10574338" y="1693863"/>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CM12</a:t>
            </a:r>
            <a:endParaRPr/>
          </a:p>
        </p:txBody>
      </p:sp>
      <p:sp>
        <p:nvSpPr>
          <p:cNvPr id="477" name="Google Shape;477;g11d2b107bf7_0_51"/>
          <p:cNvSpPr/>
          <p:nvPr/>
        </p:nvSpPr>
        <p:spPr>
          <a:xfrm>
            <a:off x="9748838" y="1693863"/>
            <a:ext cx="762000" cy="449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Arial"/>
                <a:ea typeface="Arial"/>
                <a:cs typeface="Arial"/>
                <a:sym typeface="Arial"/>
              </a:rPr>
              <a:t>CM11</a:t>
            </a:r>
            <a:endParaRPr/>
          </a:p>
        </p:txBody>
      </p:sp>
      <p:sp>
        <p:nvSpPr>
          <p:cNvPr id="478" name="Google Shape;478;g11d2b107bf7_0_51"/>
          <p:cNvSpPr/>
          <p:nvPr/>
        </p:nvSpPr>
        <p:spPr>
          <a:xfrm>
            <a:off x="9704388" y="846138"/>
            <a:ext cx="1674900" cy="2171700"/>
          </a:xfrm>
          <a:prstGeom prst="ellipse">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479" name="Google Shape;479;g11d2b107bf7_0_51"/>
          <p:cNvSpPr/>
          <p:nvPr/>
        </p:nvSpPr>
        <p:spPr>
          <a:xfrm>
            <a:off x="6278563" y="676275"/>
            <a:ext cx="1720800" cy="2170200"/>
          </a:xfrm>
          <a:prstGeom prst="ellipse">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480" name="Google Shape;480;g11d2b107bf7_0_51"/>
          <p:cNvSpPr/>
          <p:nvPr/>
        </p:nvSpPr>
        <p:spPr>
          <a:xfrm rot="-5400000">
            <a:off x="7804225" y="-134974"/>
            <a:ext cx="2090700" cy="2719500"/>
          </a:xfrm>
          <a:prstGeom prst="ellipse">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481" name="Google Shape;481;g11d2b107bf7_0_51"/>
          <p:cNvSpPr/>
          <p:nvPr/>
        </p:nvSpPr>
        <p:spPr>
          <a:xfrm>
            <a:off x="9880600" y="3829050"/>
            <a:ext cx="2054100" cy="1623900"/>
          </a:xfrm>
          <a:prstGeom prst="ellipse">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482" name="Google Shape;482;g11d2b107bf7_0_51"/>
          <p:cNvSpPr/>
          <p:nvPr/>
        </p:nvSpPr>
        <p:spPr>
          <a:xfrm>
            <a:off x="5756275" y="3827463"/>
            <a:ext cx="2052600" cy="1623900"/>
          </a:xfrm>
          <a:prstGeom prst="ellipse">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483" name="Google Shape;483;g11d2b107bf7_0_51"/>
          <p:cNvSpPr/>
          <p:nvPr/>
        </p:nvSpPr>
        <p:spPr>
          <a:xfrm>
            <a:off x="7826375" y="4365625"/>
            <a:ext cx="2054100" cy="1623900"/>
          </a:xfrm>
          <a:prstGeom prst="ellipse">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484" name="Google Shape;484;g11d2b107bf7_0_51"/>
          <p:cNvSpPr txBox="1"/>
          <p:nvPr/>
        </p:nvSpPr>
        <p:spPr>
          <a:xfrm>
            <a:off x="5691188" y="2505075"/>
            <a:ext cx="12096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26-items</a:t>
            </a:r>
            <a:endParaRPr/>
          </a:p>
        </p:txBody>
      </p:sp>
      <p:sp>
        <p:nvSpPr>
          <p:cNvPr id="485" name="Google Shape;485;g11d2b107bf7_0_51"/>
          <p:cNvSpPr txBox="1"/>
          <p:nvPr/>
        </p:nvSpPr>
        <p:spPr>
          <a:xfrm>
            <a:off x="63500" y="5576888"/>
            <a:ext cx="3200400" cy="1369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System Features: </a:t>
            </a:r>
            <a:endParaRPr/>
          </a:p>
          <a:p>
            <a:pPr marL="0" marR="0" lvl="0" indent="0" algn="l" rtl="0">
              <a:spcBef>
                <a:spcPts val="0"/>
              </a:spcBef>
              <a:spcAft>
                <a:spcPts val="0"/>
              </a:spcAft>
              <a:buNone/>
            </a:pPr>
            <a:r>
              <a:rPr lang="en-US" sz="1200" b="1" i="0" u="none" strike="noStrike" cap="none">
                <a:solidFill>
                  <a:schemeClr val="dk1"/>
                </a:solidFill>
                <a:latin typeface="Arial"/>
                <a:ea typeface="Arial"/>
                <a:cs typeface="Arial"/>
                <a:sym typeface="Arial"/>
              </a:rPr>
              <a:t>Density: </a:t>
            </a:r>
            <a:r>
              <a:rPr lang="en-US" sz="1200" b="0" i="0" u="none" strike="noStrike" cap="none">
                <a:solidFill>
                  <a:schemeClr val="dk1"/>
                </a:solidFill>
                <a:latin typeface="Arial"/>
                <a:ea typeface="Arial"/>
                <a:cs typeface="Arial"/>
                <a:sym typeface="Arial"/>
              </a:rPr>
              <a:t>connections</a:t>
            </a:r>
            <a:endParaRPr/>
          </a:p>
          <a:p>
            <a:pPr marL="0" marR="0" lvl="0" indent="0" algn="l" rtl="0">
              <a:spcBef>
                <a:spcPts val="0"/>
              </a:spcBef>
              <a:spcAft>
                <a:spcPts val="0"/>
              </a:spcAft>
              <a:buNone/>
            </a:pPr>
            <a:r>
              <a:rPr lang="en-US" sz="1200" b="1" i="0" u="none" strike="noStrike" cap="none">
                <a:solidFill>
                  <a:schemeClr val="dk1"/>
                </a:solidFill>
                <a:latin typeface="Arial"/>
                <a:ea typeface="Arial"/>
                <a:cs typeface="Arial"/>
                <a:sym typeface="Arial"/>
              </a:rPr>
              <a:t>Average path length: </a:t>
            </a:r>
            <a:r>
              <a:rPr lang="en-US" sz="1200" b="0" i="0" u="none" strike="noStrike" cap="none">
                <a:solidFill>
                  <a:schemeClr val="dk1"/>
                </a:solidFill>
                <a:latin typeface="Arial"/>
                <a:ea typeface="Arial"/>
                <a:cs typeface="Arial"/>
                <a:sym typeface="Arial"/>
              </a:rPr>
              <a:t>efficiency</a:t>
            </a:r>
            <a:endParaRPr sz="1200" b="1"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200" b="1" i="0" u="none" strike="noStrike" cap="none">
                <a:solidFill>
                  <a:schemeClr val="dk1"/>
                </a:solidFill>
                <a:latin typeface="Arial"/>
                <a:ea typeface="Arial"/>
                <a:cs typeface="Arial"/>
                <a:sym typeface="Arial"/>
              </a:rPr>
              <a:t>Transitivity: </a:t>
            </a:r>
            <a:r>
              <a:rPr lang="en-US" sz="1200" b="0" i="0" u="none" strike="noStrike" cap="none">
                <a:solidFill>
                  <a:schemeClr val="dk1"/>
                </a:solidFill>
                <a:latin typeface="Arial"/>
                <a:ea typeface="Arial"/>
                <a:cs typeface="Arial"/>
                <a:sym typeface="Arial"/>
              </a:rPr>
              <a:t>triadic closure</a:t>
            </a:r>
            <a:endParaRPr sz="1200" b="1"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200" b="1" i="0" u="none" strike="noStrike" cap="none">
                <a:solidFill>
                  <a:schemeClr val="dk1"/>
                </a:solidFill>
                <a:latin typeface="Arial"/>
                <a:ea typeface="Arial"/>
                <a:cs typeface="Arial"/>
                <a:sym typeface="Arial"/>
              </a:rPr>
              <a:t>Clustering:</a:t>
            </a:r>
            <a:r>
              <a:rPr lang="en-US" sz="1200" b="0" i="0" u="none" strike="noStrike" cap="none">
                <a:solidFill>
                  <a:schemeClr val="dk1"/>
                </a:solidFill>
                <a:latin typeface="Arial"/>
                <a:ea typeface="Arial"/>
                <a:cs typeface="Arial"/>
                <a:sym typeface="Arial"/>
              </a:rPr>
              <a:t> grouping</a:t>
            </a:r>
            <a:endParaRPr sz="1200" b="1"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200" b="1" i="0" u="none" strike="noStrike" cap="none">
                <a:solidFill>
                  <a:schemeClr val="dk1"/>
                </a:solidFill>
                <a:latin typeface="Arial"/>
                <a:ea typeface="Arial"/>
                <a:cs typeface="Arial"/>
                <a:sym typeface="Arial"/>
              </a:rPr>
              <a:t>Degree distribution:</a:t>
            </a:r>
            <a:r>
              <a:rPr lang="en-US" sz="1200" b="0" i="0" u="none" strike="noStrike" cap="none">
                <a:solidFill>
                  <a:schemeClr val="dk1"/>
                </a:solidFill>
                <a:latin typeface="Arial"/>
                <a:ea typeface="Arial"/>
                <a:cs typeface="Arial"/>
                <a:sym typeface="Arial"/>
              </a:rPr>
              <a:t> hierarchy</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86" name="Google Shape;486;g11d2b107bf7_0_51"/>
          <p:cNvSpPr txBox="1"/>
          <p:nvPr/>
        </p:nvSpPr>
        <p:spPr>
          <a:xfrm>
            <a:off x="2144713" y="5526088"/>
            <a:ext cx="40068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Positional Features:</a:t>
            </a:r>
            <a:endParaRPr/>
          </a:p>
          <a:p>
            <a:pPr marL="457200" marR="0" lvl="1" indent="0" algn="l" rtl="0">
              <a:spcBef>
                <a:spcPts val="0"/>
              </a:spcBef>
              <a:spcAft>
                <a:spcPts val="0"/>
              </a:spcAft>
              <a:buNone/>
            </a:pPr>
            <a:r>
              <a:rPr lang="en-US" sz="1200" b="1" i="0" u="none" strike="noStrike" cap="none">
                <a:solidFill>
                  <a:schemeClr val="dk1"/>
                </a:solidFill>
                <a:latin typeface="Arial"/>
                <a:ea typeface="Arial"/>
                <a:cs typeface="Arial"/>
                <a:sym typeface="Arial"/>
              </a:rPr>
              <a:t>Indegree centrality: </a:t>
            </a:r>
            <a:r>
              <a:rPr lang="en-US" sz="1200" b="0" i="0" u="none" strike="noStrike" cap="none">
                <a:solidFill>
                  <a:schemeClr val="dk1"/>
                </a:solidFill>
                <a:latin typeface="Arial"/>
                <a:ea typeface="Arial"/>
                <a:cs typeface="Arial"/>
                <a:sym typeface="Arial"/>
              </a:rPr>
              <a:t>ease of generation</a:t>
            </a:r>
            <a:endParaRPr/>
          </a:p>
          <a:p>
            <a:pPr marL="457200" marR="0" lvl="1" indent="0" algn="l" rtl="0">
              <a:spcBef>
                <a:spcPts val="0"/>
              </a:spcBef>
              <a:spcAft>
                <a:spcPts val="0"/>
              </a:spcAft>
              <a:buNone/>
            </a:pPr>
            <a:r>
              <a:rPr lang="en-US" sz="1200" b="1" i="0" u="none" strike="noStrike" cap="none">
                <a:solidFill>
                  <a:schemeClr val="dk1"/>
                </a:solidFill>
                <a:latin typeface="Arial"/>
                <a:ea typeface="Arial"/>
                <a:cs typeface="Arial"/>
                <a:sym typeface="Arial"/>
              </a:rPr>
              <a:t>Outdegree centrality: </a:t>
            </a:r>
            <a:r>
              <a:rPr lang="en-US" sz="1200" b="0" i="0" u="none" strike="noStrike" cap="none">
                <a:solidFill>
                  <a:schemeClr val="dk1"/>
                </a:solidFill>
                <a:latin typeface="Arial"/>
                <a:ea typeface="Arial"/>
                <a:cs typeface="Arial"/>
                <a:sym typeface="Arial"/>
              </a:rPr>
              <a:t>influence</a:t>
            </a:r>
            <a:endParaRPr/>
          </a:p>
          <a:p>
            <a:pPr marL="457200" marR="0" lvl="1" indent="0" algn="l" rtl="0">
              <a:spcBef>
                <a:spcPts val="0"/>
              </a:spcBef>
              <a:spcAft>
                <a:spcPts val="0"/>
              </a:spcAft>
              <a:buNone/>
            </a:pPr>
            <a:r>
              <a:rPr lang="en-US" sz="1200" b="1" i="0" u="none" strike="noStrike" cap="none">
                <a:solidFill>
                  <a:schemeClr val="dk1"/>
                </a:solidFill>
                <a:latin typeface="Arial"/>
                <a:ea typeface="Arial"/>
                <a:cs typeface="Arial"/>
                <a:sym typeface="Arial"/>
              </a:rPr>
              <a:t>Closeness Centrality: </a:t>
            </a:r>
            <a:r>
              <a:rPr lang="en-US" sz="1200" b="0" i="0" u="none" strike="noStrike" cap="none">
                <a:solidFill>
                  <a:schemeClr val="dk1"/>
                </a:solidFill>
                <a:latin typeface="Arial"/>
                <a:ea typeface="Arial"/>
                <a:cs typeface="Arial"/>
                <a:sym typeface="Arial"/>
              </a:rPr>
              <a:t>speed of generation</a:t>
            </a:r>
            <a:endParaRPr/>
          </a:p>
          <a:p>
            <a:pPr marL="457200" marR="0" lvl="1" indent="0" algn="l" rtl="0">
              <a:spcBef>
                <a:spcPts val="0"/>
              </a:spcBef>
              <a:spcAft>
                <a:spcPts val="0"/>
              </a:spcAft>
              <a:buNone/>
            </a:pPr>
            <a:r>
              <a:rPr lang="en-US" sz="1200" b="1" i="0" u="none" strike="noStrike" cap="none">
                <a:solidFill>
                  <a:schemeClr val="dk1"/>
                </a:solidFill>
                <a:latin typeface="Arial"/>
                <a:ea typeface="Arial"/>
                <a:cs typeface="Arial"/>
                <a:sym typeface="Arial"/>
              </a:rPr>
              <a:t>Betweenness Centrality: </a:t>
            </a:r>
            <a:r>
              <a:rPr lang="en-US" sz="1200" b="0" i="0" u="none" strike="noStrike" cap="none">
                <a:solidFill>
                  <a:schemeClr val="dk1"/>
                </a:solidFill>
                <a:latin typeface="Arial"/>
                <a:ea typeface="Arial"/>
                <a:cs typeface="Arial"/>
                <a:sym typeface="Arial"/>
              </a:rPr>
              <a:t>bridge potential</a:t>
            </a:r>
            <a:endParaRPr/>
          </a:p>
          <a:p>
            <a:pPr marL="457200" marR="0" lvl="1" indent="0" algn="l" rtl="0">
              <a:spcBef>
                <a:spcPts val="0"/>
              </a:spcBef>
              <a:spcAft>
                <a:spcPts val="0"/>
              </a:spcAft>
              <a:buNone/>
            </a:pPr>
            <a:r>
              <a:rPr lang="en-US" sz="1200" b="1" i="0" u="none" strike="noStrike" cap="none">
                <a:solidFill>
                  <a:schemeClr val="dk1"/>
                </a:solidFill>
                <a:latin typeface="Arial"/>
                <a:ea typeface="Arial"/>
                <a:cs typeface="Arial"/>
                <a:sym typeface="Arial"/>
              </a:rPr>
              <a:t>Eigenvector Centrality: </a:t>
            </a:r>
            <a:r>
              <a:rPr lang="en-US" sz="1200" b="0" i="0" u="none" strike="noStrike" cap="none">
                <a:solidFill>
                  <a:schemeClr val="dk1"/>
                </a:solidFill>
                <a:latin typeface="Arial"/>
                <a:ea typeface="Arial"/>
                <a:cs typeface="Arial"/>
                <a:sym typeface="Arial"/>
              </a:rPr>
              <a:t>belief rigidity/immunity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
          <p:cNvSpPr/>
          <p:nvPr/>
        </p:nvSpPr>
        <p:spPr>
          <a:xfrm>
            <a:off x="4965431" y="2438400"/>
            <a:ext cx="6586489" cy="3785419"/>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None/>
            </a:pPr>
            <a:r>
              <a:rPr lang="en-US" sz="2000" b="1">
                <a:solidFill>
                  <a:schemeClr val="dk1"/>
                </a:solidFill>
              </a:rPr>
              <a:t>Data Collection:</a:t>
            </a:r>
            <a:r>
              <a:rPr lang="en-US" sz="2000">
                <a:solidFill>
                  <a:schemeClr val="dk1"/>
                </a:solidFill>
              </a:rPr>
              <a:t> 06/04/2020-08/31/2020</a:t>
            </a:r>
            <a:endParaRPr sz="2000">
              <a:solidFill>
                <a:schemeClr val="dk1"/>
              </a:solidFill>
            </a:endParaRPr>
          </a:p>
          <a:p>
            <a:pPr marL="0" marR="0" lvl="0" indent="0" algn="l" rtl="0">
              <a:lnSpc>
                <a:spcPct val="90000"/>
              </a:lnSpc>
              <a:spcBef>
                <a:spcPts val="0"/>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Demographics</a:t>
            </a:r>
            <a:endParaRPr sz="2000" b="0" i="0" u="none" strike="noStrike" cap="none">
              <a:solidFill>
                <a:schemeClr val="dk1"/>
              </a:solidFill>
              <a:latin typeface="Arial"/>
              <a:ea typeface="Arial"/>
              <a:cs typeface="Arial"/>
              <a:sym typeface="Arial"/>
            </a:endParaRPr>
          </a:p>
          <a:p>
            <a:pPr marL="0" marR="0" lvl="0" indent="0" algn="l" rtl="0">
              <a:lnSpc>
                <a:spcPct val="90000"/>
              </a:lnSpc>
              <a:spcBef>
                <a:spcPts val="600"/>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COVID-19 Screener</a:t>
            </a:r>
            <a:endParaRPr sz="2000" b="0" i="0" u="none" strike="noStrike" cap="none">
              <a:solidFill>
                <a:schemeClr val="dk1"/>
              </a:solidFill>
              <a:latin typeface="Arial"/>
              <a:ea typeface="Arial"/>
              <a:cs typeface="Arial"/>
              <a:sym typeface="Arial"/>
            </a:endParaRPr>
          </a:p>
          <a:p>
            <a:pPr marL="0" marR="0" lvl="0" indent="0" algn="l" rtl="0">
              <a:lnSpc>
                <a:spcPct val="90000"/>
              </a:lnSpc>
              <a:spcBef>
                <a:spcPts val="600"/>
              </a:spcBef>
              <a:spcAft>
                <a:spcPts val="60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COVID </a:t>
            </a:r>
            <a:r>
              <a:rPr lang="en-US" sz="2000">
                <a:solidFill>
                  <a:schemeClr val="dk1"/>
                </a:solidFill>
              </a:rPr>
              <a:t>Skepticism</a:t>
            </a:r>
            <a:endParaRPr sz="2000" b="0" i="0" u="none" strike="noStrike" cap="none">
              <a:solidFill>
                <a:schemeClr val="dk1"/>
              </a:solidFill>
              <a:latin typeface="Arial"/>
              <a:ea typeface="Arial"/>
              <a:cs typeface="Arial"/>
              <a:sym typeface="Arial"/>
            </a:endParaRPr>
          </a:p>
        </p:txBody>
      </p:sp>
      <p:pic>
        <p:nvPicPr>
          <p:cNvPr id="172" name="Google Shape;172;p2"/>
          <p:cNvPicPr preferRelativeResize="0"/>
          <p:nvPr/>
        </p:nvPicPr>
        <p:blipFill rotWithShape="1">
          <a:blip r:embed="rId3">
            <a:alphaModFix/>
          </a:blip>
          <a:srcRect l="4497" r="3850"/>
          <a:stretch/>
        </p:blipFill>
        <p:spPr>
          <a:xfrm>
            <a:off x="20" y="10"/>
            <a:ext cx="4635571" cy="6857990"/>
          </a:xfrm>
          <a:prstGeom prst="rect">
            <a:avLst/>
          </a:prstGeom>
          <a:noFill/>
          <a:ln>
            <a:noFill/>
          </a:ln>
        </p:spPr>
      </p:pic>
      <p:cxnSp>
        <p:nvCxnSpPr>
          <p:cNvPr id="173" name="Google Shape;173;p2"/>
          <p:cNvCxnSpPr/>
          <p:nvPr/>
        </p:nvCxnSpPr>
        <p:spPr>
          <a:xfrm>
            <a:off x="5080934" y="2115117"/>
            <a:ext cx="6309360" cy="0"/>
          </a:xfrm>
          <a:prstGeom prst="straightConnector1">
            <a:avLst/>
          </a:prstGeom>
          <a:noFill/>
          <a:ln w="19050" cap="flat" cmpd="sng">
            <a:solidFill>
              <a:srgbClr val="457C37"/>
            </a:solidFill>
            <a:prstDash val="solid"/>
            <a:round/>
            <a:headEnd type="none" w="sm" len="sm"/>
            <a:tailEnd type="none" w="sm" len="sm"/>
          </a:ln>
        </p:spPr>
      </p:cxnSp>
      <p:sp>
        <p:nvSpPr>
          <p:cNvPr id="174" name="Google Shape;174;p2"/>
          <p:cNvSpPr txBox="1"/>
          <p:nvPr/>
        </p:nvSpPr>
        <p:spPr>
          <a:xfrm>
            <a:off x="9192000" y="630390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u="sng">
                <a:solidFill>
                  <a:schemeClr val="hlink"/>
                </a:solidFill>
                <a:hlinkClick r:id="rId4"/>
              </a:rPr>
              <a:t>OSF Registries | Moral Judgments Online: A COVID-19 Study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
          <p:cNvPicPr preferRelativeResize="0"/>
          <p:nvPr/>
        </p:nvPicPr>
        <p:blipFill rotWithShape="1">
          <a:blip r:embed="rId3">
            <a:alphaModFix/>
          </a:blip>
          <a:srcRect/>
          <a:stretch/>
        </p:blipFill>
        <p:spPr>
          <a:xfrm>
            <a:off x="257175" y="128588"/>
            <a:ext cx="1738313" cy="2360612"/>
          </a:xfrm>
          <a:prstGeom prst="rect">
            <a:avLst/>
          </a:prstGeom>
          <a:noFill/>
          <a:ln>
            <a:noFill/>
          </a:ln>
        </p:spPr>
      </p:pic>
      <p:pic>
        <p:nvPicPr>
          <p:cNvPr id="181" name="Google Shape;181;p3"/>
          <p:cNvPicPr preferRelativeResize="0"/>
          <p:nvPr/>
        </p:nvPicPr>
        <p:blipFill rotWithShape="1">
          <a:blip r:embed="rId4">
            <a:alphaModFix/>
          </a:blip>
          <a:srcRect/>
          <a:stretch/>
        </p:blipFill>
        <p:spPr>
          <a:xfrm>
            <a:off x="257175" y="128588"/>
            <a:ext cx="1738313" cy="173037"/>
          </a:xfrm>
          <a:prstGeom prst="rect">
            <a:avLst/>
          </a:prstGeom>
          <a:noFill/>
          <a:ln>
            <a:noFill/>
          </a:ln>
        </p:spPr>
      </p:pic>
      <p:sp>
        <p:nvSpPr>
          <p:cNvPr id="182" name="Google Shape;182;p3"/>
          <p:cNvSpPr/>
          <p:nvPr/>
        </p:nvSpPr>
        <p:spPr>
          <a:xfrm flipH="1">
            <a:off x="0" y="5349875"/>
            <a:ext cx="12192000" cy="1508125"/>
          </a:xfrm>
          <a:prstGeom prst="snip2DiagRect">
            <a:avLst>
              <a:gd name="adj1" fmla="val 0"/>
              <a:gd name="adj2" fmla="val 50000"/>
            </a:avLst>
          </a:prstGeom>
          <a:solidFill>
            <a:srgbClr val="0F45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83" name="Google Shape;183;p3"/>
          <p:cNvPicPr preferRelativeResize="0"/>
          <p:nvPr/>
        </p:nvPicPr>
        <p:blipFill rotWithShape="1">
          <a:blip r:embed="rId5">
            <a:alphaModFix/>
          </a:blip>
          <a:srcRect/>
          <a:stretch/>
        </p:blipFill>
        <p:spPr>
          <a:xfrm>
            <a:off x="11188700" y="5911850"/>
            <a:ext cx="1003300" cy="922338"/>
          </a:xfrm>
          <a:prstGeom prst="rect">
            <a:avLst/>
          </a:prstGeom>
          <a:noFill/>
          <a:ln>
            <a:noFill/>
          </a:ln>
        </p:spPr>
      </p:pic>
      <p:pic>
        <p:nvPicPr>
          <p:cNvPr id="184" name="Google Shape;184;p3"/>
          <p:cNvPicPr preferRelativeResize="0"/>
          <p:nvPr/>
        </p:nvPicPr>
        <p:blipFill rotWithShape="1">
          <a:blip r:embed="rId6">
            <a:alphaModFix/>
          </a:blip>
          <a:srcRect l="11099" t="17576" r="12080" b="17770"/>
          <a:stretch/>
        </p:blipFill>
        <p:spPr>
          <a:xfrm>
            <a:off x="5551488" y="5353050"/>
            <a:ext cx="1773237" cy="1490663"/>
          </a:xfrm>
          <a:prstGeom prst="rect">
            <a:avLst/>
          </a:prstGeom>
          <a:noFill/>
          <a:ln>
            <a:noFill/>
          </a:ln>
        </p:spPr>
      </p:pic>
      <p:sp>
        <p:nvSpPr>
          <p:cNvPr id="185" name="Google Shape;185;p3"/>
          <p:cNvSpPr txBox="1"/>
          <p:nvPr/>
        </p:nvSpPr>
        <p:spPr>
          <a:xfrm>
            <a:off x="485775" y="5508625"/>
            <a:ext cx="4897438"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D6A300"/>
              </a:buClr>
              <a:buSzPts val="4400"/>
              <a:buFont typeface="Arial"/>
              <a:buNone/>
            </a:pPr>
            <a:r>
              <a:rPr lang="en-US" sz="4400" b="1" i="0" u="none" strike="noStrike" cap="none">
                <a:solidFill>
                  <a:srgbClr val="D6A300"/>
                </a:solidFill>
                <a:latin typeface="Montserrat Black"/>
                <a:ea typeface="Montserrat Black"/>
                <a:cs typeface="Montserrat Black"/>
                <a:sym typeface="Montserrat Black"/>
              </a:rPr>
              <a:t>Method</a:t>
            </a:r>
            <a:endParaRPr sz="1400" b="0" i="0" u="none" strike="noStrike" cap="none">
              <a:solidFill>
                <a:srgbClr val="000000"/>
              </a:solidFill>
              <a:latin typeface="Arial"/>
              <a:ea typeface="Arial"/>
              <a:cs typeface="Arial"/>
              <a:sym typeface="Arial"/>
            </a:endParaRPr>
          </a:p>
        </p:txBody>
      </p:sp>
      <p:grpSp>
        <p:nvGrpSpPr>
          <p:cNvPr id="186" name="Google Shape;186;p3"/>
          <p:cNvGrpSpPr/>
          <p:nvPr/>
        </p:nvGrpSpPr>
        <p:grpSpPr>
          <a:xfrm>
            <a:off x="5130800" y="2824163"/>
            <a:ext cx="1919288" cy="985837"/>
            <a:chOff x="5131034" y="2823882"/>
            <a:chExt cx="1918447" cy="986117"/>
          </a:xfrm>
        </p:grpSpPr>
        <p:sp>
          <p:nvSpPr>
            <p:cNvPr id="187" name="Google Shape;187;p3"/>
            <p:cNvSpPr/>
            <p:nvPr/>
          </p:nvSpPr>
          <p:spPr>
            <a:xfrm>
              <a:off x="5542017" y="2823882"/>
              <a:ext cx="1507464" cy="986117"/>
            </a:xfrm>
            <a:prstGeom prst="rect">
              <a:avLst/>
            </a:prstGeom>
            <a:solidFill>
              <a:schemeClr val="accent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Vignette 2</a:t>
              </a:r>
              <a:endParaRPr sz="1400" b="0" i="0" u="none" strike="noStrike" cap="none">
                <a:solidFill>
                  <a:srgbClr val="000000"/>
                </a:solidFill>
                <a:latin typeface="Arial"/>
                <a:ea typeface="Arial"/>
                <a:cs typeface="Arial"/>
                <a:sym typeface="Arial"/>
              </a:endParaRPr>
            </a:p>
          </p:txBody>
        </p:sp>
        <p:cxnSp>
          <p:nvCxnSpPr>
            <p:cNvPr id="188" name="Google Shape;188;p3"/>
            <p:cNvCxnSpPr/>
            <p:nvPr/>
          </p:nvCxnSpPr>
          <p:spPr>
            <a:xfrm>
              <a:off x="5131034" y="3621033"/>
              <a:ext cx="425264" cy="0"/>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189" name="Google Shape;189;p3"/>
          <p:cNvGrpSpPr/>
          <p:nvPr/>
        </p:nvGrpSpPr>
        <p:grpSpPr>
          <a:xfrm>
            <a:off x="7291388" y="2824163"/>
            <a:ext cx="1919287" cy="985837"/>
            <a:chOff x="7291528" y="2823882"/>
            <a:chExt cx="1918447" cy="986117"/>
          </a:xfrm>
        </p:grpSpPr>
        <p:sp>
          <p:nvSpPr>
            <p:cNvPr id="190" name="Google Shape;190;p3"/>
            <p:cNvSpPr/>
            <p:nvPr/>
          </p:nvSpPr>
          <p:spPr>
            <a:xfrm>
              <a:off x="7702510" y="2823882"/>
              <a:ext cx="1507465" cy="986117"/>
            </a:xfrm>
            <a:prstGeom prst="rect">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Vignette 3</a:t>
              </a:r>
              <a:endParaRPr sz="1400" b="0" i="0" u="none" strike="noStrike" cap="none">
                <a:solidFill>
                  <a:srgbClr val="000000"/>
                </a:solidFill>
                <a:latin typeface="Arial"/>
                <a:ea typeface="Arial"/>
                <a:cs typeface="Arial"/>
                <a:sym typeface="Arial"/>
              </a:endParaRPr>
            </a:p>
          </p:txBody>
        </p:sp>
        <p:cxnSp>
          <p:nvCxnSpPr>
            <p:cNvPr id="191" name="Google Shape;191;p3"/>
            <p:cNvCxnSpPr/>
            <p:nvPr/>
          </p:nvCxnSpPr>
          <p:spPr>
            <a:xfrm>
              <a:off x="7291528" y="3621033"/>
              <a:ext cx="425264" cy="0"/>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192" name="Google Shape;192;p3"/>
          <p:cNvGrpSpPr/>
          <p:nvPr/>
        </p:nvGrpSpPr>
        <p:grpSpPr>
          <a:xfrm>
            <a:off x="9438576" y="2823882"/>
            <a:ext cx="1931893" cy="986117"/>
            <a:chOff x="9438576" y="2823882"/>
            <a:chExt cx="1931893" cy="986117"/>
          </a:xfrm>
        </p:grpSpPr>
        <p:sp>
          <p:nvSpPr>
            <p:cNvPr id="193" name="Google Shape;193;p3"/>
            <p:cNvSpPr/>
            <p:nvPr/>
          </p:nvSpPr>
          <p:spPr>
            <a:xfrm>
              <a:off x="9863593" y="2823882"/>
              <a:ext cx="1506876" cy="986117"/>
            </a:xfrm>
            <a:prstGeom prst="rect">
              <a:avLst/>
            </a:prstGeom>
            <a:solidFill>
              <a:srgbClr val="7030A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Vignette 4</a:t>
              </a:r>
              <a:endParaRPr sz="1400" b="0" i="0" u="none" strike="noStrike" cap="none">
                <a:solidFill>
                  <a:srgbClr val="000000"/>
                </a:solidFill>
                <a:latin typeface="Arial"/>
                <a:ea typeface="Arial"/>
                <a:cs typeface="Arial"/>
                <a:sym typeface="Arial"/>
              </a:endParaRPr>
            </a:p>
          </p:txBody>
        </p:sp>
        <p:cxnSp>
          <p:nvCxnSpPr>
            <p:cNvPr id="194" name="Google Shape;194;p3"/>
            <p:cNvCxnSpPr/>
            <p:nvPr/>
          </p:nvCxnSpPr>
          <p:spPr>
            <a:xfrm>
              <a:off x="9438576" y="3621740"/>
              <a:ext cx="425017" cy="0"/>
            </a:xfrm>
            <a:prstGeom prst="straightConnector1">
              <a:avLst/>
            </a:prstGeom>
            <a:noFill/>
            <a:ln w="9525" cap="flat" cmpd="sng">
              <a:solidFill>
                <a:schemeClr val="accent1"/>
              </a:solidFill>
              <a:prstDash val="solid"/>
              <a:miter lim="800000"/>
              <a:headEnd type="none" w="sm" len="sm"/>
              <a:tailEnd type="triangle" w="med" len="med"/>
            </a:ln>
          </p:spPr>
        </p:cxnSp>
      </p:grpSp>
      <p:sp>
        <p:nvSpPr>
          <p:cNvPr id="195" name="Google Shape;195;p3"/>
          <p:cNvSpPr/>
          <p:nvPr/>
        </p:nvSpPr>
        <p:spPr>
          <a:xfrm>
            <a:off x="701675" y="2824163"/>
            <a:ext cx="2438400" cy="1595437"/>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Arial"/>
                <a:ea typeface="Arial"/>
                <a:cs typeface="Arial"/>
                <a:sym typeface="Arial"/>
              </a:rPr>
              <a:t>Demographics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Arial"/>
                <a:ea typeface="Arial"/>
                <a:cs typeface="Arial"/>
                <a:sym typeface="Arial"/>
              </a:rPr>
              <a:t>COVID-19 Screener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Arial"/>
                <a:ea typeface="Arial"/>
                <a:cs typeface="Arial"/>
                <a:sym typeface="Arial"/>
              </a:rPr>
              <a:t>COVID Misconceptions</a:t>
            </a:r>
            <a:endParaRPr sz="1400" b="0" i="0" u="none" strike="noStrike" cap="none">
              <a:solidFill>
                <a:srgbClr val="000000"/>
              </a:solidFill>
              <a:latin typeface="Arial"/>
              <a:ea typeface="Arial"/>
              <a:cs typeface="Arial"/>
              <a:sym typeface="Arial"/>
            </a:endParaRPr>
          </a:p>
        </p:txBody>
      </p:sp>
      <p:grpSp>
        <p:nvGrpSpPr>
          <p:cNvPr id="196" name="Google Shape;196;p3"/>
          <p:cNvGrpSpPr/>
          <p:nvPr/>
        </p:nvGrpSpPr>
        <p:grpSpPr>
          <a:xfrm>
            <a:off x="2957513" y="2824163"/>
            <a:ext cx="1931987" cy="985837"/>
            <a:chOff x="2957094" y="2823882"/>
            <a:chExt cx="1931893" cy="986117"/>
          </a:xfrm>
        </p:grpSpPr>
        <p:sp>
          <p:nvSpPr>
            <p:cNvPr id="197" name="Google Shape;197;p3"/>
            <p:cNvSpPr/>
            <p:nvPr/>
          </p:nvSpPr>
          <p:spPr>
            <a:xfrm>
              <a:off x="3382523" y="2823882"/>
              <a:ext cx="1506464" cy="986117"/>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Arial"/>
                  <a:ea typeface="Arial"/>
                  <a:cs typeface="Arial"/>
                  <a:sym typeface="Arial"/>
                </a:rPr>
                <a:t>Vignette 1</a:t>
              </a:r>
              <a:endParaRPr sz="1400" b="0" i="0" u="none" strike="noStrike" cap="none">
                <a:solidFill>
                  <a:srgbClr val="000000"/>
                </a:solidFill>
                <a:latin typeface="Arial"/>
                <a:ea typeface="Arial"/>
                <a:cs typeface="Arial"/>
                <a:sym typeface="Arial"/>
              </a:endParaRPr>
            </a:p>
          </p:txBody>
        </p:sp>
        <p:cxnSp>
          <p:nvCxnSpPr>
            <p:cNvPr id="198" name="Google Shape;198;p3"/>
            <p:cNvCxnSpPr/>
            <p:nvPr/>
          </p:nvCxnSpPr>
          <p:spPr>
            <a:xfrm>
              <a:off x="2957094" y="3316147"/>
              <a:ext cx="425429" cy="0"/>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199" name="Google Shape;199;p3"/>
          <p:cNvGrpSpPr/>
          <p:nvPr/>
        </p:nvGrpSpPr>
        <p:grpSpPr>
          <a:xfrm>
            <a:off x="3381375" y="3492500"/>
            <a:ext cx="1749425" cy="985838"/>
            <a:chOff x="3382111" y="3491753"/>
            <a:chExt cx="1748923" cy="986117"/>
          </a:xfrm>
        </p:grpSpPr>
        <p:sp>
          <p:nvSpPr>
            <p:cNvPr id="200" name="Google Shape;200;p3"/>
            <p:cNvSpPr/>
            <p:nvPr/>
          </p:nvSpPr>
          <p:spPr>
            <a:xfrm>
              <a:off x="3624929" y="3491753"/>
              <a:ext cx="1506105" cy="986117"/>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Arial"/>
                  <a:ea typeface="Arial"/>
                  <a:cs typeface="Arial"/>
                  <a:sym typeface="Arial"/>
                </a:rPr>
                <a:t>Update 1</a:t>
              </a:r>
              <a:endParaRPr sz="1400" b="0" i="0" u="none" strike="noStrike" cap="none">
                <a:solidFill>
                  <a:srgbClr val="000000"/>
                </a:solidFill>
                <a:latin typeface="Arial"/>
                <a:ea typeface="Arial"/>
                <a:cs typeface="Arial"/>
                <a:sym typeface="Arial"/>
              </a:endParaRPr>
            </a:p>
          </p:txBody>
        </p:sp>
        <p:cxnSp>
          <p:nvCxnSpPr>
            <p:cNvPr id="201" name="Google Shape;201;p3"/>
            <p:cNvCxnSpPr/>
            <p:nvPr/>
          </p:nvCxnSpPr>
          <p:spPr>
            <a:xfrm>
              <a:off x="3382111" y="3809343"/>
              <a:ext cx="242818" cy="668527"/>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202" name="Google Shape;202;p3"/>
          <p:cNvGrpSpPr/>
          <p:nvPr/>
        </p:nvGrpSpPr>
        <p:grpSpPr>
          <a:xfrm>
            <a:off x="5541963" y="3492500"/>
            <a:ext cx="1749425" cy="985838"/>
            <a:chOff x="5542605" y="3491753"/>
            <a:chExt cx="1748923" cy="986117"/>
          </a:xfrm>
        </p:grpSpPr>
        <p:sp>
          <p:nvSpPr>
            <p:cNvPr id="203" name="Google Shape;203;p3"/>
            <p:cNvSpPr/>
            <p:nvPr/>
          </p:nvSpPr>
          <p:spPr>
            <a:xfrm>
              <a:off x="5785422" y="3491753"/>
              <a:ext cx="1506106" cy="986117"/>
            </a:xfrm>
            <a:prstGeom prst="rect">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Update 2</a:t>
              </a:r>
              <a:endParaRPr sz="1400" b="0" i="0" u="none" strike="noStrike" cap="none">
                <a:solidFill>
                  <a:srgbClr val="000000"/>
                </a:solidFill>
                <a:latin typeface="Arial"/>
                <a:ea typeface="Arial"/>
                <a:cs typeface="Arial"/>
                <a:sym typeface="Arial"/>
              </a:endParaRPr>
            </a:p>
          </p:txBody>
        </p:sp>
        <p:cxnSp>
          <p:nvCxnSpPr>
            <p:cNvPr id="204" name="Google Shape;204;p3"/>
            <p:cNvCxnSpPr/>
            <p:nvPr/>
          </p:nvCxnSpPr>
          <p:spPr>
            <a:xfrm>
              <a:off x="5542605" y="3809343"/>
              <a:ext cx="242817" cy="668527"/>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205" name="Google Shape;205;p3"/>
          <p:cNvGrpSpPr/>
          <p:nvPr/>
        </p:nvGrpSpPr>
        <p:grpSpPr>
          <a:xfrm>
            <a:off x="7698616" y="3491753"/>
            <a:ext cx="1753406" cy="986117"/>
            <a:chOff x="7698616" y="3491753"/>
            <a:chExt cx="1753406" cy="986117"/>
          </a:xfrm>
        </p:grpSpPr>
        <p:sp>
          <p:nvSpPr>
            <p:cNvPr id="206" name="Google Shape;206;p3"/>
            <p:cNvSpPr/>
            <p:nvPr/>
          </p:nvSpPr>
          <p:spPr>
            <a:xfrm>
              <a:off x="7945146" y="3491753"/>
              <a:ext cx="1506876" cy="986117"/>
            </a:xfrm>
            <a:prstGeom prst="rect">
              <a:avLst/>
            </a:prstGeom>
            <a:solidFill>
              <a:srgbClr val="7030A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Update 3</a:t>
              </a:r>
              <a:endParaRPr sz="1400" b="0" i="0" u="none" strike="noStrike" cap="none">
                <a:solidFill>
                  <a:srgbClr val="000000"/>
                </a:solidFill>
                <a:latin typeface="Arial"/>
                <a:ea typeface="Arial"/>
                <a:cs typeface="Arial"/>
                <a:sym typeface="Arial"/>
              </a:endParaRPr>
            </a:p>
          </p:txBody>
        </p:sp>
        <p:cxnSp>
          <p:nvCxnSpPr>
            <p:cNvPr id="207" name="Google Shape;207;p3"/>
            <p:cNvCxnSpPr/>
            <p:nvPr/>
          </p:nvCxnSpPr>
          <p:spPr>
            <a:xfrm>
              <a:off x="7698616" y="3809999"/>
              <a:ext cx="242047" cy="667871"/>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208" name="Google Shape;208;p3"/>
          <p:cNvGrpSpPr/>
          <p:nvPr/>
        </p:nvGrpSpPr>
        <p:grpSpPr>
          <a:xfrm>
            <a:off x="9877039" y="3491753"/>
            <a:ext cx="1735477" cy="986117"/>
            <a:chOff x="9877039" y="3491753"/>
            <a:chExt cx="1735477" cy="986117"/>
          </a:xfrm>
        </p:grpSpPr>
        <p:sp>
          <p:nvSpPr>
            <p:cNvPr id="209" name="Google Shape;209;p3"/>
            <p:cNvSpPr/>
            <p:nvPr/>
          </p:nvSpPr>
          <p:spPr>
            <a:xfrm>
              <a:off x="10105640" y="3491753"/>
              <a:ext cx="1506876" cy="986117"/>
            </a:xfrm>
            <a:prstGeom prst="rect">
              <a:avLst/>
            </a:prstGeom>
            <a:solidFill>
              <a:schemeClr val="accent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Update 4</a:t>
              </a:r>
              <a:endParaRPr sz="1400" b="0" i="0" u="none" strike="noStrike" cap="none">
                <a:solidFill>
                  <a:srgbClr val="000000"/>
                </a:solidFill>
                <a:latin typeface="Arial"/>
                <a:ea typeface="Arial"/>
                <a:cs typeface="Arial"/>
                <a:sym typeface="Arial"/>
              </a:endParaRPr>
            </a:p>
          </p:txBody>
        </p:sp>
        <p:cxnSp>
          <p:nvCxnSpPr>
            <p:cNvPr id="210" name="Google Shape;210;p3"/>
            <p:cNvCxnSpPr/>
            <p:nvPr/>
          </p:nvCxnSpPr>
          <p:spPr>
            <a:xfrm>
              <a:off x="9877039" y="3809999"/>
              <a:ext cx="242047" cy="667871"/>
            </a:xfrm>
            <a:prstGeom prst="straightConnector1">
              <a:avLst/>
            </a:prstGeom>
            <a:noFill/>
            <a:ln w="9525" cap="flat" cmpd="sng">
              <a:solidFill>
                <a:schemeClr val="accent1"/>
              </a:solidFill>
              <a:prstDash val="solid"/>
              <a:miter lim="800000"/>
              <a:headEnd type="none" w="sm" len="sm"/>
              <a:tailEnd type="triangle" w="med" len="med"/>
            </a:ln>
          </p:spPr>
        </p:cxnSp>
      </p:grpSp>
      <p:cxnSp>
        <p:nvCxnSpPr>
          <p:cNvPr id="211" name="Google Shape;211;p3"/>
          <p:cNvCxnSpPr/>
          <p:nvPr/>
        </p:nvCxnSpPr>
        <p:spPr>
          <a:xfrm>
            <a:off x="2957513" y="3316288"/>
            <a:ext cx="423862" cy="0"/>
          </a:xfrm>
          <a:prstGeom prst="straightConnector1">
            <a:avLst/>
          </a:prstGeom>
          <a:noFill/>
          <a:ln w="9525" cap="flat" cmpd="sng">
            <a:solidFill>
              <a:schemeClr val="accent1"/>
            </a:solidFill>
            <a:prstDash val="solid"/>
            <a:miter lim="800000"/>
            <a:headEnd type="none" w="sm" len="sm"/>
            <a:tailEnd type="triangle" w="med" len="med"/>
          </a:ln>
        </p:spPr>
      </p:cxnSp>
      <p:grpSp>
        <p:nvGrpSpPr>
          <p:cNvPr id="212" name="Google Shape;212;p3"/>
          <p:cNvGrpSpPr/>
          <p:nvPr/>
        </p:nvGrpSpPr>
        <p:grpSpPr>
          <a:xfrm>
            <a:off x="2508250" y="1773238"/>
            <a:ext cx="7896225" cy="1847850"/>
            <a:chOff x="2507650" y="1772770"/>
            <a:chExt cx="7896872" cy="1848970"/>
          </a:xfrm>
        </p:grpSpPr>
        <p:grpSp>
          <p:nvGrpSpPr>
            <p:cNvPr id="213" name="Google Shape;213;p3"/>
            <p:cNvGrpSpPr/>
            <p:nvPr/>
          </p:nvGrpSpPr>
          <p:grpSpPr>
            <a:xfrm>
              <a:off x="4589034" y="1772770"/>
              <a:ext cx="1506660" cy="1848970"/>
              <a:chOff x="4589034" y="1772770"/>
              <a:chExt cx="1506660" cy="1848970"/>
            </a:xfrm>
          </p:grpSpPr>
          <p:sp>
            <p:nvSpPr>
              <p:cNvPr id="214" name="Google Shape;214;p3"/>
              <p:cNvSpPr/>
              <p:nvPr/>
            </p:nvSpPr>
            <p:spPr>
              <a:xfrm>
                <a:off x="4589034" y="1772770"/>
                <a:ext cx="1506660" cy="98643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AMBI</a:t>
                </a:r>
                <a:endParaRPr sz="1400" b="0" i="0" u="none" strike="noStrike" cap="none">
                  <a:solidFill>
                    <a:srgbClr val="000000"/>
                  </a:solidFill>
                  <a:latin typeface="Arial"/>
                  <a:ea typeface="Arial"/>
                  <a:cs typeface="Arial"/>
                  <a:sym typeface="Arial"/>
                </a:endParaRPr>
              </a:p>
            </p:txBody>
          </p:sp>
          <p:cxnSp>
            <p:nvCxnSpPr>
              <p:cNvPr id="215" name="Google Shape;215;p3"/>
              <p:cNvCxnSpPr/>
              <p:nvPr/>
            </p:nvCxnSpPr>
            <p:spPr>
              <a:xfrm>
                <a:off x="5352683" y="2489166"/>
                <a:ext cx="0" cy="1132574"/>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216" name="Google Shape;216;p3"/>
            <p:cNvGrpSpPr/>
            <p:nvPr/>
          </p:nvGrpSpPr>
          <p:grpSpPr>
            <a:xfrm>
              <a:off x="6751386" y="1772770"/>
              <a:ext cx="1506660" cy="1848970"/>
              <a:chOff x="6751386" y="1772770"/>
              <a:chExt cx="1506660" cy="1848970"/>
            </a:xfrm>
          </p:grpSpPr>
          <p:sp>
            <p:nvSpPr>
              <p:cNvPr id="217" name="Google Shape;217;p3"/>
              <p:cNvSpPr/>
              <p:nvPr/>
            </p:nvSpPr>
            <p:spPr>
              <a:xfrm>
                <a:off x="6751386" y="1772770"/>
                <a:ext cx="1506660" cy="98643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AMBI</a:t>
                </a:r>
                <a:endParaRPr sz="1400" b="0" i="0" u="none" strike="noStrike" cap="none">
                  <a:solidFill>
                    <a:srgbClr val="000000"/>
                  </a:solidFill>
                  <a:latin typeface="Arial"/>
                  <a:ea typeface="Arial"/>
                  <a:cs typeface="Arial"/>
                  <a:sym typeface="Arial"/>
                </a:endParaRPr>
              </a:p>
            </p:txBody>
          </p:sp>
          <p:cxnSp>
            <p:nvCxnSpPr>
              <p:cNvPr id="218" name="Google Shape;218;p3"/>
              <p:cNvCxnSpPr/>
              <p:nvPr/>
            </p:nvCxnSpPr>
            <p:spPr>
              <a:xfrm>
                <a:off x="7505510" y="2489166"/>
                <a:ext cx="0" cy="1132574"/>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219" name="Google Shape;219;p3"/>
            <p:cNvGrpSpPr/>
            <p:nvPr/>
          </p:nvGrpSpPr>
          <p:grpSpPr>
            <a:xfrm>
              <a:off x="8897862" y="1772770"/>
              <a:ext cx="1506660" cy="1848970"/>
              <a:chOff x="8897862" y="1772770"/>
              <a:chExt cx="1506660" cy="1848970"/>
            </a:xfrm>
          </p:grpSpPr>
          <p:sp>
            <p:nvSpPr>
              <p:cNvPr id="220" name="Google Shape;220;p3"/>
              <p:cNvSpPr/>
              <p:nvPr/>
            </p:nvSpPr>
            <p:spPr>
              <a:xfrm>
                <a:off x="8897862" y="1772770"/>
                <a:ext cx="1506660" cy="98643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AMBI</a:t>
                </a:r>
                <a:endParaRPr sz="1400" b="0" i="0" u="none" strike="noStrike" cap="none">
                  <a:solidFill>
                    <a:srgbClr val="000000"/>
                  </a:solidFill>
                  <a:latin typeface="Arial"/>
                  <a:ea typeface="Arial"/>
                  <a:cs typeface="Arial"/>
                  <a:sym typeface="Arial"/>
                </a:endParaRPr>
              </a:p>
            </p:txBody>
          </p:sp>
          <p:cxnSp>
            <p:nvCxnSpPr>
              <p:cNvPr id="221" name="Google Shape;221;p3"/>
              <p:cNvCxnSpPr/>
              <p:nvPr/>
            </p:nvCxnSpPr>
            <p:spPr>
              <a:xfrm>
                <a:off x="9651986" y="2489166"/>
                <a:ext cx="0" cy="1132574"/>
              </a:xfrm>
              <a:prstGeom prst="straightConnector1">
                <a:avLst/>
              </a:prstGeom>
              <a:noFill/>
              <a:ln w="9525" cap="flat" cmpd="sng">
                <a:solidFill>
                  <a:schemeClr val="accent1"/>
                </a:solidFill>
                <a:prstDash val="solid"/>
                <a:miter lim="800000"/>
                <a:headEnd type="none" w="sm" len="sm"/>
                <a:tailEnd type="triangle" w="med" len="med"/>
              </a:ln>
            </p:spPr>
          </p:cxnSp>
        </p:grpSp>
        <p:grpSp>
          <p:nvGrpSpPr>
            <p:cNvPr id="222" name="Google Shape;222;p3"/>
            <p:cNvGrpSpPr/>
            <p:nvPr/>
          </p:nvGrpSpPr>
          <p:grpSpPr>
            <a:xfrm>
              <a:off x="2507650" y="1772770"/>
              <a:ext cx="1506661" cy="1544134"/>
              <a:chOff x="2537539" y="1766048"/>
              <a:chExt cx="1506661" cy="1544134"/>
            </a:xfrm>
          </p:grpSpPr>
          <p:sp>
            <p:nvSpPr>
              <p:cNvPr id="223" name="Google Shape;223;p3"/>
              <p:cNvSpPr/>
              <p:nvPr/>
            </p:nvSpPr>
            <p:spPr>
              <a:xfrm>
                <a:off x="2537539" y="1766048"/>
                <a:ext cx="1506661" cy="98643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AMBI</a:t>
                </a:r>
                <a:endParaRPr sz="1400" b="0" i="0" u="none" strike="noStrike" cap="none">
                  <a:solidFill>
                    <a:srgbClr val="000000"/>
                  </a:solidFill>
                  <a:latin typeface="Arial"/>
                  <a:ea typeface="Arial"/>
                  <a:cs typeface="Arial"/>
                  <a:sym typeface="Arial"/>
                </a:endParaRPr>
              </a:p>
            </p:txBody>
          </p:sp>
          <p:cxnSp>
            <p:nvCxnSpPr>
              <p:cNvPr id="224" name="Google Shape;224;p3"/>
              <p:cNvCxnSpPr>
                <a:stCxn id="223" idx="2"/>
              </p:cNvCxnSpPr>
              <p:nvPr/>
            </p:nvCxnSpPr>
            <p:spPr>
              <a:xfrm>
                <a:off x="3290870" y="2752482"/>
                <a:ext cx="0" cy="557700"/>
              </a:xfrm>
              <a:prstGeom prst="straightConnector1">
                <a:avLst/>
              </a:prstGeom>
              <a:noFill/>
              <a:ln w="9525" cap="flat" cmpd="sng">
                <a:solidFill>
                  <a:schemeClr val="accent1"/>
                </a:solidFill>
                <a:prstDash val="solid"/>
                <a:miter lim="800000"/>
                <a:headEnd type="none" w="sm" len="sm"/>
                <a:tailEnd type="triangle" w="med" len="med"/>
              </a:ln>
            </p:spPr>
          </p:cxnSp>
        </p:grpSp>
      </p:grpSp>
      <p:grpSp>
        <p:nvGrpSpPr>
          <p:cNvPr id="225" name="Google Shape;225;p3"/>
          <p:cNvGrpSpPr/>
          <p:nvPr/>
        </p:nvGrpSpPr>
        <p:grpSpPr>
          <a:xfrm>
            <a:off x="701675" y="2489200"/>
            <a:ext cx="10934700" cy="2897188"/>
            <a:chOff x="701664" y="2489947"/>
            <a:chExt cx="10934770" cy="2896038"/>
          </a:xfrm>
        </p:grpSpPr>
        <p:cxnSp>
          <p:nvCxnSpPr>
            <p:cNvPr id="226" name="Google Shape;226;p3"/>
            <p:cNvCxnSpPr/>
            <p:nvPr/>
          </p:nvCxnSpPr>
          <p:spPr>
            <a:xfrm rot="10800000">
              <a:off x="701664" y="3621386"/>
              <a:ext cx="0" cy="1282191"/>
            </a:xfrm>
            <a:prstGeom prst="straightConnector1">
              <a:avLst/>
            </a:prstGeom>
            <a:noFill/>
            <a:ln w="9525" cap="flat" cmpd="sng">
              <a:solidFill>
                <a:schemeClr val="accent2"/>
              </a:solidFill>
              <a:prstDash val="solid"/>
              <a:miter lim="800000"/>
              <a:headEnd type="none" w="sm" len="sm"/>
              <a:tailEnd type="oval" w="lg" len="lg"/>
            </a:ln>
          </p:spPr>
        </p:cxnSp>
        <p:cxnSp>
          <p:nvCxnSpPr>
            <p:cNvPr id="227" name="Google Shape;227;p3"/>
            <p:cNvCxnSpPr/>
            <p:nvPr/>
          </p:nvCxnSpPr>
          <p:spPr>
            <a:xfrm rot="10800000">
              <a:off x="3195643" y="2489947"/>
              <a:ext cx="0" cy="2413630"/>
            </a:xfrm>
            <a:prstGeom prst="straightConnector1">
              <a:avLst/>
            </a:prstGeom>
            <a:noFill/>
            <a:ln w="9525" cap="flat" cmpd="sng">
              <a:solidFill>
                <a:schemeClr val="accent2"/>
              </a:solidFill>
              <a:prstDash val="solid"/>
              <a:miter lim="800000"/>
              <a:headEnd type="none" w="sm" len="sm"/>
              <a:tailEnd type="oval" w="lg" len="lg"/>
            </a:ln>
          </p:spPr>
        </p:cxnSp>
        <p:cxnSp>
          <p:nvCxnSpPr>
            <p:cNvPr id="228" name="Google Shape;228;p3"/>
            <p:cNvCxnSpPr/>
            <p:nvPr/>
          </p:nvCxnSpPr>
          <p:spPr>
            <a:xfrm rot="10800000">
              <a:off x="5267343" y="2489947"/>
              <a:ext cx="0" cy="2413630"/>
            </a:xfrm>
            <a:prstGeom prst="straightConnector1">
              <a:avLst/>
            </a:prstGeom>
            <a:noFill/>
            <a:ln w="9525" cap="flat" cmpd="sng">
              <a:solidFill>
                <a:schemeClr val="accent2"/>
              </a:solidFill>
              <a:prstDash val="solid"/>
              <a:miter lim="800000"/>
              <a:headEnd type="none" w="sm" len="sm"/>
              <a:tailEnd type="oval" w="lg" len="lg"/>
            </a:ln>
          </p:spPr>
        </p:cxnSp>
        <p:cxnSp>
          <p:nvCxnSpPr>
            <p:cNvPr id="229" name="Google Shape;229;p3"/>
            <p:cNvCxnSpPr/>
            <p:nvPr/>
          </p:nvCxnSpPr>
          <p:spPr>
            <a:xfrm rot="10800000">
              <a:off x="7427945" y="2489947"/>
              <a:ext cx="0" cy="2413630"/>
            </a:xfrm>
            <a:prstGeom prst="straightConnector1">
              <a:avLst/>
            </a:prstGeom>
            <a:noFill/>
            <a:ln w="9525" cap="flat" cmpd="sng">
              <a:solidFill>
                <a:schemeClr val="accent2"/>
              </a:solidFill>
              <a:prstDash val="solid"/>
              <a:miter lim="800000"/>
              <a:headEnd type="none" w="sm" len="sm"/>
              <a:tailEnd type="oval" w="lg" len="lg"/>
            </a:ln>
          </p:spPr>
        </p:cxnSp>
        <p:cxnSp>
          <p:nvCxnSpPr>
            <p:cNvPr id="230" name="Google Shape;230;p3"/>
            <p:cNvCxnSpPr/>
            <p:nvPr/>
          </p:nvCxnSpPr>
          <p:spPr>
            <a:xfrm rot="10800000">
              <a:off x="9569496" y="2489947"/>
              <a:ext cx="0" cy="2413630"/>
            </a:xfrm>
            <a:prstGeom prst="straightConnector1">
              <a:avLst/>
            </a:prstGeom>
            <a:noFill/>
            <a:ln w="9525" cap="flat" cmpd="sng">
              <a:solidFill>
                <a:schemeClr val="accent2"/>
              </a:solidFill>
              <a:prstDash val="solid"/>
              <a:miter lim="800000"/>
              <a:headEnd type="none" w="sm" len="sm"/>
              <a:tailEnd type="oval" w="lg" len="lg"/>
            </a:ln>
          </p:spPr>
        </p:cxnSp>
        <p:cxnSp>
          <p:nvCxnSpPr>
            <p:cNvPr id="231" name="Google Shape;231;p3"/>
            <p:cNvCxnSpPr/>
            <p:nvPr/>
          </p:nvCxnSpPr>
          <p:spPr>
            <a:xfrm rot="10800000">
              <a:off x="11606272" y="3621386"/>
              <a:ext cx="0" cy="1282191"/>
            </a:xfrm>
            <a:prstGeom prst="straightConnector1">
              <a:avLst/>
            </a:prstGeom>
            <a:noFill/>
            <a:ln w="9525" cap="flat" cmpd="sng">
              <a:solidFill>
                <a:schemeClr val="accent2"/>
              </a:solidFill>
              <a:prstDash val="solid"/>
              <a:miter lim="800000"/>
              <a:headEnd type="none" w="sm" len="sm"/>
              <a:tailEnd type="oval" w="lg" len="lg"/>
            </a:ln>
          </p:spPr>
        </p:cxnSp>
        <p:sp>
          <p:nvSpPr>
            <p:cNvPr id="232" name="Google Shape;232;p3"/>
            <p:cNvSpPr txBox="1"/>
            <p:nvPr/>
          </p:nvSpPr>
          <p:spPr>
            <a:xfrm>
              <a:off x="701664" y="4448464"/>
              <a:ext cx="148687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accent2"/>
                  </a:solidFill>
                  <a:latin typeface="Arial"/>
                  <a:ea typeface="Arial"/>
                  <a:cs typeface="Arial"/>
                  <a:sym typeface="Arial"/>
                </a:rPr>
                <a:t>ReCaptcha</a:t>
              </a:r>
              <a:endParaRPr sz="1400" b="0" i="0" u="none" strike="noStrike" cap="none">
                <a:solidFill>
                  <a:srgbClr val="000000"/>
                </a:solidFill>
                <a:latin typeface="Arial"/>
                <a:ea typeface="Arial"/>
                <a:cs typeface="Arial"/>
                <a:sym typeface="Arial"/>
              </a:endParaRPr>
            </a:p>
          </p:txBody>
        </p:sp>
        <p:sp>
          <p:nvSpPr>
            <p:cNvPr id="233" name="Google Shape;233;p3"/>
            <p:cNvSpPr txBox="1"/>
            <p:nvPr/>
          </p:nvSpPr>
          <p:spPr>
            <a:xfrm>
              <a:off x="2695228" y="4801210"/>
              <a:ext cx="99364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accent2"/>
                  </a:solidFill>
                  <a:latin typeface="Arial"/>
                  <a:ea typeface="Arial"/>
                  <a:cs typeface="Arial"/>
                  <a:sym typeface="Arial"/>
                </a:rPr>
                <a:t>Discreet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accent2"/>
                  </a:solidFill>
                  <a:latin typeface="Arial"/>
                  <a:ea typeface="Arial"/>
                  <a:cs typeface="Arial"/>
                  <a:sym typeface="Arial"/>
                </a:rPr>
                <a:t>Check</a:t>
              </a:r>
              <a:endParaRPr sz="1400" b="0" i="0" u="none" strike="noStrike" cap="none">
                <a:solidFill>
                  <a:srgbClr val="000000"/>
                </a:solidFill>
                <a:latin typeface="Arial"/>
                <a:ea typeface="Arial"/>
                <a:cs typeface="Arial"/>
                <a:sym typeface="Arial"/>
              </a:endParaRPr>
            </a:p>
          </p:txBody>
        </p:sp>
        <p:sp>
          <p:nvSpPr>
            <p:cNvPr id="234" name="Google Shape;234;p3"/>
            <p:cNvSpPr txBox="1"/>
            <p:nvPr/>
          </p:nvSpPr>
          <p:spPr>
            <a:xfrm>
              <a:off x="4765586" y="4801210"/>
              <a:ext cx="99364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accent2"/>
                  </a:solidFill>
                  <a:latin typeface="Arial"/>
                  <a:ea typeface="Arial"/>
                  <a:cs typeface="Arial"/>
                  <a:sym typeface="Arial"/>
                </a:rPr>
                <a:t>Discreet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accent2"/>
                  </a:solidFill>
                  <a:latin typeface="Arial"/>
                  <a:ea typeface="Arial"/>
                  <a:cs typeface="Arial"/>
                  <a:sym typeface="Arial"/>
                </a:rPr>
                <a:t>Check</a:t>
              </a:r>
              <a:endParaRPr sz="1400" b="0" i="0" u="none" strike="noStrike" cap="none">
                <a:solidFill>
                  <a:srgbClr val="000000"/>
                </a:solidFill>
                <a:latin typeface="Arial"/>
                <a:ea typeface="Arial"/>
                <a:cs typeface="Arial"/>
                <a:sym typeface="Arial"/>
              </a:endParaRPr>
            </a:p>
          </p:txBody>
        </p:sp>
        <p:sp>
          <p:nvSpPr>
            <p:cNvPr id="235" name="Google Shape;235;p3"/>
            <p:cNvSpPr txBox="1"/>
            <p:nvPr/>
          </p:nvSpPr>
          <p:spPr>
            <a:xfrm>
              <a:off x="6930788" y="4801210"/>
              <a:ext cx="99364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accent2"/>
                  </a:solidFill>
                  <a:latin typeface="Arial"/>
                  <a:ea typeface="Arial"/>
                  <a:cs typeface="Arial"/>
                  <a:sym typeface="Arial"/>
                </a:rPr>
                <a:t>Discreet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accent2"/>
                  </a:solidFill>
                  <a:latin typeface="Arial"/>
                  <a:ea typeface="Arial"/>
                  <a:cs typeface="Arial"/>
                  <a:sym typeface="Arial"/>
                </a:rPr>
                <a:t>Check</a:t>
              </a:r>
              <a:endParaRPr sz="1400" b="0" i="0" u="none" strike="noStrike" cap="none">
                <a:solidFill>
                  <a:srgbClr val="000000"/>
                </a:solidFill>
                <a:latin typeface="Arial"/>
                <a:ea typeface="Arial"/>
                <a:cs typeface="Arial"/>
                <a:sym typeface="Arial"/>
              </a:endParaRPr>
            </a:p>
          </p:txBody>
        </p:sp>
        <p:sp>
          <p:nvSpPr>
            <p:cNvPr id="236" name="Google Shape;236;p3"/>
            <p:cNvSpPr txBox="1"/>
            <p:nvPr/>
          </p:nvSpPr>
          <p:spPr>
            <a:xfrm>
              <a:off x="9070569" y="4801210"/>
              <a:ext cx="99364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accent2"/>
                  </a:solidFill>
                  <a:latin typeface="Arial"/>
                  <a:ea typeface="Arial"/>
                  <a:cs typeface="Arial"/>
                  <a:sym typeface="Arial"/>
                </a:rPr>
                <a:t>Discreet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accent2"/>
                  </a:solidFill>
                  <a:latin typeface="Arial"/>
                  <a:ea typeface="Arial"/>
                  <a:cs typeface="Arial"/>
                  <a:sym typeface="Arial"/>
                </a:rPr>
                <a:t>Check</a:t>
              </a:r>
              <a:endParaRPr sz="1400" b="0" i="0" u="none" strike="noStrike" cap="none">
                <a:solidFill>
                  <a:srgbClr val="000000"/>
                </a:solidFill>
                <a:latin typeface="Arial"/>
                <a:ea typeface="Arial"/>
                <a:cs typeface="Arial"/>
                <a:sym typeface="Arial"/>
              </a:endParaRPr>
            </a:p>
          </p:txBody>
        </p:sp>
        <p:sp>
          <p:nvSpPr>
            <p:cNvPr id="237" name="Google Shape;237;p3"/>
            <p:cNvSpPr txBox="1"/>
            <p:nvPr/>
          </p:nvSpPr>
          <p:spPr>
            <a:xfrm>
              <a:off x="10149555" y="4448464"/>
              <a:ext cx="1486879" cy="58477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chemeClr val="accent2"/>
                  </a:solidFill>
                  <a:latin typeface="Arial"/>
                  <a:ea typeface="Arial"/>
                  <a:cs typeface="Arial"/>
                  <a:sym typeface="Arial"/>
                </a:rPr>
                <a:t>Overt </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chemeClr val="accent2"/>
                  </a:solidFill>
                  <a:latin typeface="Arial"/>
                  <a:ea typeface="Arial"/>
                  <a:cs typeface="Arial"/>
                  <a:sym typeface="Arial"/>
                </a:rPr>
                <a:t>Checks</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27330</TotalTime>
  <Words>3351</Words>
  <Application>Microsoft Macintosh PowerPoint</Application>
  <PresentationFormat>Grand écran</PresentationFormat>
  <Paragraphs>466</Paragraphs>
  <Slides>70</Slides>
  <Notes>68</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70</vt:i4>
      </vt:variant>
    </vt:vector>
  </HeadingPairs>
  <TitlesOfParts>
    <vt:vector size="76" baseType="lpstr">
      <vt:lpstr>Arial</vt:lpstr>
      <vt:lpstr>Montserrat Black</vt:lpstr>
      <vt:lpstr>Times New Roman</vt:lpstr>
      <vt:lpstr>Montserrat Light</vt:lpstr>
      <vt:lpstr>Calibri</vt:lpstr>
      <vt:lpstr>Office Theme</vt:lpstr>
      <vt:lpstr>Moral Judgements Online   Learning Noceboes for Infectious Risk  (MJOLNIR)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Demographics</vt:lpstr>
      <vt:lpstr>Demographics</vt:lpstr>
      <vt:lpstr>Demographics</vt:lpstr>
      <vt:lpstr>Demographics</vt:lpstr>
      <vt:lpstr>Demographics</vt:lpstr>
      <vt:lpstr>Demographics</vt:lpstr>
      <vt:lpstr>Demographics</vt:lpstr>
      <vt:lpstr>Demographics</vt:lpstr>
      <vt:lpstr>Demographics</vt:lpstr>
      <vt:lpstr>Demographics</vt:lpstr>
      <vt:lpstr>Demographics</vt:lpstr>
      <vt:lpstr>Demographics</vt:lpstr>
      <vt:lpstr>Beck Depression Inventory (BDI)</vt:lpstr>
      <vt:lpstr>Beck Depression Inventory (BDI)</vt:lpstr>
      <vt:lpstr>Beck Depression Inventory (BDI)</vt:lpstr>
      <vt:lpstr>Beck Depression Inventory (BDI)</vt:lpstr>
      <vt:lpstr>Beck Depression Inventory (BDI)</vt:lpstr>
      <vt:lpstr>Personality-level Individual Differences AMBI</vt:lpstr>
      <vt:lpstr>Personality-level Individual Differences – The Big 5</vt:lpstr>
      <vt:lpstr>Personality-level Individual Differences – The Big 5</vt:lpstr>
      <vt:lpstr>Présentation PowerPoint</vt:lpstr>
      <vt:lpstr>COVID Skepticism Xenophobia, Medical Skepticism, Origin, Attitudes, Politics, Media, AntiVax</vt:lpstr>
      <vt:lpstr>COVID Skepticism Xenophobia, Medical Skepticism, Origin, Attitudes, Politics, Media, AntiVax</vt:lpstr>
      <vt:lpstr>COVID Skepticism Xenophobia, Medical Skepticism, Origin, Attitudes, Politics, Media, AntiVax</vt:lpstr>
      <vt:lpstr>COVID Skepticism Xenophobia, Medical Skepticism, Origin, Attitudes, Politics, Media, AntiVax</vt:lpstr>
      <vt:lpstr>COVID Skepticism Xenophobia, Medical Skepticism, Origin, Attitudes, Politics, Media, AntiVax</vt:lpstr>
      <vt:lpstr>COVID Skepticism Xenophobia, Medical Skepticism, Origin, Attitudes, Politics, Media, AntiVax</vt:lpstr>
      <vt:lpstr>COVID Skepticism Xenophobia, Medical Skepticism, Origin, Attitudes, Politics, Media, AntiVax</vt:lpstr>
      <vt:lpstr>Présentation PowerPoint</vt:lpstr>
      <vt:lpstr>Beck Depression Inventory (BDI)</vt:lpstr>
      <vt:lpstr> </vt:lpstr>
      <vt:lpstr>Morality and Covid</vt:lpstr>
      <vt:lpstr>Morality and Covid</vt:lpstr>
      <vt:lpstr>Morality and Covid</vt:lpstr>
      <vt:lpstr>Morality and Covid</vt:lpstr>
      <vt:lpstr>Morality and Covid</vt:lpstr>
      <vt:lpstr>Morality and Covid</vt:lpstr>
      <vt:lpstr>Présentation PowerPoint</vt:lpstr>
      <vt:lpstr>Mixed Models</vt:lpstr>
      <vt:lpstr>Mixed Models</vt:lpstr>
      <vt:lpstr>Mixed Models</vt:lpstr>
      <vt:lpstr>Morality and Covid</vt:lpstr>
      <vt:lpstr>Présentation PowerPoint</vt:lpstr>
      <vt:lpstr>Hypotheses</vt:lpstr>
      <vt:lpstr>Hypotheses</vt:lpstr>
      <vt:lpstr>Hypotheses</vt:lpstr>
      <vt:lpstr>Hypotheses</vt:lpstr>
      <vt:lpstr>Hypotheses</vt:lpstr>
      <vt:lpstr>Hypotheses</vt:lpstr>
      <vt:lpstr>Hypotheses</vt:lpstr>
      <vt:lpstr>Hypotheses</vt:lpstr>
      <vt:lpstr>Hypotheses</vt:lpstr>
      <vt:lpstr>Devil-Effect Analysis Steps</vt:lpstr>
      <vt:lpstr>GDPR Compliance</vt:lpstr>
      <vt:lpstr>Personality-level Individual Differences MAIA-32, Life Optimism, BIS/BAS, Ego Resilience, ERQ</vt:lpstr>
      <vt:lpstr>Psychopathology-level Individual Differences PDI, BDI, BAI</vt:lpstr>
      <vt:lpstr>Présentation PowerPoint</vt:lpstr>
      <vt:lpstr>Présentation PowerPoint</vt:lpstr>
      <vt:lpstr>Perceptual-level Individual Differences Conceptual primes, Social Primes</vt:lpstr>
      <vt:lpstr>Network Analysis Steps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Moral Judgements Online   Learning Noceboes for Infectious Risk  (MJOLNIR)</dc:title>
  <dc:creator>Michael Sun</dc:creator>
  <cp:lastModifiedBy>Léo Henry</cp:lastModifiedBy>
  <cp:revision>8</cp:revision>
  <dcterms:created xsi:type="dcterms:W3CDTF">2021-05-19T16:40:00Z</dcterms:created>
  <dcterms:modified xsi:type="dcterms:W3CDTF">2022-07-19T18:10:49Z</dcterms:modified>
</cp:coreProperties>
</file>